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309" r:id="rId15"/>
    <p:sldId id="271" r:id="rId16"/>
    <p:sldId id="272" r:id="rId17"/>
    <p:sldId id="269" r:id="rId18"/>
    <p:sldId id="270" r:id="rId19"/>
    <p:sldId id="273" r:id="rId20"/>
    <p:sldId id="274" r:id="rId21"/>
    <p:sldId id="275" r:id="rId22"/>
    <p:sldId id="284" r:id="rId23"/>
    <p:sldId id="285" r:id="rId24"/>
    <p:sldId id="276" r:id="rId25"/>
    <p:sldId id="277" r:id="rId26"/>
    <p:sldId id="278" r:id="rId27"/>
    <p:sldId id="286" r:id="rId28"/>
    <p:sldId id="287" r:id="rId29"/>
    <p:sldId id="288" r:id="rId30"/>
    <p:sldId id="291" r:id="rId31"/>
    <p:sldId id="290" r:id="rId32"/>
    <p:sldId id="292" r:id="rId33"/>
    <p:sldId id="293" r:id="rId34"/>
    <p:sldId id="294" r:id="rId35"/>
    <p:sldId id="296" r:id="rId36"/>
    <p:sldId id="297" r:id="rId37"/>
    <p:sldId id="298" r:id="rId38"/>
    <p:sldId id="279" r:id="rId39"/>
    <p:sldId id="280" r:id="rId40"/>
    <p:sldId id="289" r:id="rId41"/>
    <p:sldId id="281" r:id="rId42"/>
    <p:sldId id="282" r:id="rId43"/>
    <p:sldId id="283" r:id="rId44"/>
    <p:sldId id="295" r:id="rId45"/>
    <p:sldId id="307" r:id="rId46"/>
    <p:sldId id="308" r:id="rId47"/>
    <p:sldId id="299" r:id="rId48"/>
    <p:sldId id="300" r:id="rId49"/>
    <p:sldId id="301" r:id="rId50"/>
    <p:sldId id="315" r:id="rId51"/>
    <p:sldId id="302" r:id="rId52"/>
    <p:sldId id="303" r:id="rId53"/>
    <p:sldId id="314" r:id="rId54"/>
    <p:sldId id="304" r:id="rId55"/>
    <p:sldId id="305" r:id="rId56"/>
    <p:sldId id="306" r:id="rId57"/>
    <p:sldId id="310" r:id="rId58"/>
    <p:sldId id="311" r:id="rId59"/>
    <p:sldId id="313" r:id="rId60"/>
    <p:sldId id="312" r:id="rId61"/>
    <p:sldId id="316" r:id="rId62"/>
    <p:sldId id="317" r:id="rId63"/>
    <p:sldId id="318" r:id="rId64"/>
    <p:sldId id="319"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8"/>
  </p:normalViewPr>
  <p:slideViewPr>
    <p:cSldViewPr snapToGrid="0">
      <p:cViewPr varScale="1">
        <p:scale>
          <a:sx n="108" d="100"/>
          <a:sy n="108" d="100"/>
        </p:scale>
        <p:origin x="67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C07B93-9B31-5047-93E5-396207515A49}"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de-DE"/>
        </a:p>
      </dgm:t>
    </dgm:pt>
    <dgm:pt modelId="{C67345F8-3A6B-9244-9DD5-9532FE96A29F}">
      <dgm:prSet phldrT="[Text]"/>
      <dgm:spPr/>
      <dgm:t>
        <a:bodyPr/>
        <a:lstStyle/>
        <a:p>
          <a:r>
            <a:rPr lang="de-DE" dirty="0"/>
            <a:t>GACP</a:t>
          </a:r>
        </a:p>
      </dgm:t>
    </dgm:pt>
    <dgm:pt modelId="{8E96D416-63F0-A842-8460-FBDE03E68F3B}" type="parTrans" cxnId="{B4DB34E6-82B3-EA4F-AE67-00CC590B3A1B}">
      <dgm:prSet/>
      <dgm:spPr/>
      <dgm:t>
        <a:bodyPr/>
        <a:lstStyle/>
        <a:p>
          <a:endParaRPr lang="de-DE"/>
        </a:p>
      </dgm:t>
    </dgm:pt>
    <dgm:pt modelId="{70828377-2DF9-E24B-9A2B-6FCA8ACB8C2D}" type="sibTrans" cxnId="{B4DB34E6-82B3-EA4F-AE67-00CC590B3A1B}">
      <dgm:prSet/>
      <dgm:spPr/>
      <dgm:t>
        <a:bodyPr/>
        <a:lstStyle/>
        <a:p>
          <a:endParaRPr lang="de-DE"/>
        </a:p>
      </dgm:t>
    </dgm:pt>
    <dgm:pt modelId="{004EAD7A-060A-9943-B110-6E3FEACBB580}">
      <dgm:prSet phldrT="[Text]"/>
      <dgm:spPr/>
      <dgm:t>
        <a:bodyPr/>
        <a:lstStyle/>
        <a:p>
          <a:r>
            <a:rPr lang="de-DE" dirty="0"/>
            <a:t>Anbau </a:t>
          </a:r>
        </a:p>
      </dgm:t>
    </dgm:pt>
    <dgm:pt modelId="{5E9549D3-B34D-6A43-A438-7BB20C51E209}" type="parTrans" cxnId="{37877CD1-2F0A-814D-ACE7-159D349603F6}">
      <dgm:prSet/>
      <dgm:spPr/>
      <dgm:t>
        <a:bodyPr/>
        <a:lstStyle/>
        <a:p>
          <a:endParaRPr lang="de-DE"/>
        </a:p>
      </dgm:t>
    </dgm:pt>
    <dgm:pt modelId="{58A5F9BD-98E3-AF49-9055-AEB976ADD85D}" type="sibTrans" cxnId="{37877CD1-2F0A-814D-ACE7-159D349603F6}">
      <dgm:prSet/>
      <dgm:spPr/>
      <dgm:t>
        <a:bodyPr/>
        <a:lstStyle/>
        <a:p>
          <a:endParaRPr lang="de-DE"/>
        </a:p>
      </dgm:t>
    </dgm:pt>
    <dgm:pt modelId="{78BA6DBF-BC79-F643-96D4-0E1200101ABF}">
      <dgm:prSet phldrT="[Text]"/>
      <dgm:spPr/>
      <dgm:t>
        <a:bodyPr/>
        <a:lstStyle/>
        <a:p>
          <a:r>
            <a:rPr lang="de-DE" dirty="0"/>
            <a:t>Kultivierung</a:t>
          </a:r>
        </a:p>
      </dgm:t>
    </dgm:pt>
    <dgm:pt modelId="{BF1F2497-9B18-3646-9C34-3272D4B153F5}" type="parTrans" cxnId="{12A235FC-EA39-4647-88E6-2464B2958DE2}">
      <dgm:prSet/>
      <dgm:spPr/>
      <dgm:t>
        <a:bodyPr/>
        <a:lstStyle/>
        <a:p>
          <a:endParaRPr lang="de-DE"/>
        </a:p>
      </dgm:t>
    </dgm:pt>
    <dgm:pt modelId="{BD99814C-733C-DD4F-806F-24CE66B7AC42}" type="sibTrans" cxnId="{12A235FC-EA39-4647-88E6-2464B2958DE2}">
      <dgm:prSet/>
      <dgm:spPr/>
      <dgm:t>
        <a:bodyPr/>
        <a:lstStyle/>
        <a:p>
          <a:endParaRPr lang="de-DE"/>
        </a:p>
      </dgm:t>
    </dgm:pt>
    <dgm:pt modelId="{4579559D-C4ED-3E40-A2D8-232DACF06F87}">
      <dgm:prSet phldrT="[Text]"/>
      <dgm:spPr/>
      <dgm:t>
        <a:bodyPr/>
        <a:lstStyle/>
        <a:p>
          <a:r>
            <a:rPr lang="de-DE" dirty="0"/>
            <a:t>EU-GMP</a:t>
          </a:r>
        </a:p>
      </dgm:t>
    </dgm:pt>
    <dgm:pt modelId="{EBF4F0A1-DDAD-EB41-A51E-247A60937F6D}" type="parTrans" cxnId="{77841E0E-9EBA-BC44-A931-88AB1A7B096F}">
      <dgm:prSet/>
      <dgm:spPr/>
      <dgm:t>
        <a:bodyPr/>
        <a:lstStyle/>
        <a:p>
          <a:endParaRPr lang="de-DE"/>
        </a:p>
      </dgm:t>
    </dgm:pt>
    <dgm:pt modelId="{8CAD080A-DB75-F249-A126-C5B9FDDD8D41}" type="sibTrans" cxnId="{77841E0E-9EBA-BC44-A931-88AB1A7B096F}">
      <dgm:prSet/>
      <dgm:spPr/>
      <dgm:t>
        <a:bodyPr/>
        <a:lstStyle/>
        <a:p>
          <a:endParaRPr lang="de-DE"/>
        </a:p>
      </dgm:t>
    </dgm:pt>
    <dgm:pt modelId="{814A013F-2401-FD45-BA16-F5A38E19346F}">
      <dgm:prSet phldrT="[Text]"/>
      <dgm:spPr/>
      <dgm:t>
        <a:bodyPr/>
        <a:lstStyle/>
        <a:p>
          <a:r>
            <a:rPr lang="de-DE" dirty="0"/>
            <a:t>Post harvest</a:t>
          </a:r>
        </a:p>
      </dgm:t>
    </dgm:pt>
    <dgm:pt modelId="{7290F9B5-634B-404B-8C30-1C68AA010943}" type="parTrans" cxnId="{1832ED66-C1EB-914A-B4F2-18867A0BBF40}">
      <dgm:prSet/>
      <dgm:spPr/>
      <dgm:t>
        <a:bodyPr/>
        <a:lstStyle/>
        <a:p>
          <a:endParaRPr lang="de-DE"/>
        </a:p>
      </dgm:t>
    </dgm:pt>
    <dgm:pt modelId="{9FF2D40D-5FD3-314E-BC6E-F6F8F8265208}" type="sibTrans" cxnId="{1832ED66-C1EB-914A-B4F2-18867A0BBF40}">
      <dgm:prSet/>
      <dgm:spPr/>
      <dgm:t>
        <a:bodyPr/>
        <a:lstStyle/>
        <a:p>
          <a:endParaRPr lang="de-DE"/>
        </a:p>
      </dgm:t>
    </dgm:pt>
    <dgm:pt modelId="{2BBBE4BA-D74D-F448-A762-95E29C703BEC}">
      <dgm:prSet phldrT="[Text]"/>
      <dgm:spPr/>
      <dgm:t>
        <a:bodyPr/>
        <a:lstStyle/>
        <a:p>
          <a:r>
            <a:rPr lang="de-DE" dirty="0"/>
            <a:t>Trocknung, Trimmung</a:t>
          </a:r>
        </a:p>
      </dgm:t>
    </dgm:pt>
    <dgm:pt modelId="{12F97E1C-6AF9-D747-9125-EA2E6414AE67}" type="parTrans" cxnId="{07504C23-780A-C846-8BFC-4602BA5D2FE5}">
      <dgm:prSet/>
      <dgm:spPr/>
      <dgm:t>
        <a:bodyPr/>
        <a:lstStyle/>
        <a:p>
          <a:endParaRPr lang="de-DE"/>
        </a:p>
      </dgm:t>
    </dgm:pt>
    <dgm:pt modelId="{69ABF632-9AD1-9649-B011-01DDC20027C8}" type="sibTrans" cxnId="{07504C23-780A-C846-8BFC-4602BA5D2FE5}">
      <dgm:prSet/>
      <dgm:spPr/>
      <dgm:t>
        <a:bodyPr/>
        <a:lstStyle/>
        <a:p>
          <a:endParaRPr lang="de-DE"/>
        </a:p>
      </dgm:t>
    </dgm:pt>
    <dgm:pt modelId="{345F63F4-33E6-814F-8686-D6AB4831B9BB}">
      <dgm:prSet phldrT="[Text]"/>
      <dgm:spPr/>
      <dgm:t>
        <a:bodyPr/>
        <a:lstStyle/>
        <a:p>
          <a:r>
            <a:rPr lang="de-DE" dirty="0"/>
            <a:t>EU-GMP</a:t>
          </a:r>
        </a:p>
      </dgm:t>
    </dgm:pt>
    <dgm:pt modelId="{6187AEC4-571A-8F4A-B0DE-E2586EBDC7FE}" type="parTrans" cxnId="{28C27BE2-3079-F44E-BF9F-A212610E4AF1}">
      <dgm:prSet/>
      <dgm:spPr/>
      <dgm:t>
        <a:bodyPr/>
        <a:lstStyle/>
        <a:p>
          <a:endParaRPr lang="de-DE"/>
        </a:p>
      </dgm:t>
    </dgm:pt>
    <dgm:pt modelId="{365680A6-F032-8B43-9579-8C149274D614}" type="sibTrans" cxnId="{28C27BE2-3079-F44E-BF9F-A212610E4AF1}">
      <dgm:prSet/>
      <dgm:spPr/>
      <dgm:t>
        <a:bodyPr/>
        <a:lstStyle/>
        <a:p>
          <a:endParaRPr lang="de-DE"/>
        </a:p>
      </dgm:t>
    </dgm:pt>
    <dgm:pt modelId="{40BC7A52-831D-C243-B49B-B07164C77DCD}">
      <dgm:prSet phldrT="[Text]"/>
      <dgm:spPr/>
      <dgm:t>
        <a:bodyPr/>
        <a:lstStyle/>
        <a:p>
          <a:r>
            <a:rPr lang="de-DE" dirty="0"/>
            <a:t>Analytik</a:t>
          </a:r>
        </a:p>
      </dgm:t>
    </dgm:pt>
    <dgm:pt modelId="{BA7FA4BB-F784-8042-A973-375BC45B6803}" type="parTrans" cxnId="{6609A2CF-E5DA-1D43-9CCA-8D199FFAF631}">
      <dgm:prSet/>
      <dgm:spPr/>
      <dgm:t>
        <a:bodyPr/>
        <a:lstStyle/>
        <a:p>
          <a:endParaRPr lang="de-DE"/>
        </a:p>
      </dgm:t>
    </dgm:pt>
    <dgm:pt modelId="{4D2F89FC-D1E2-194D-8AC8-18E05E43E0AC}" type="sibTrans" cxnId="{6609A2CF-E5DA-1D43-9CCA-8D199FFAF631}">
      <dgm:prSet/>
      <dgm:spPr/>
      <dgm:t>
        <a:bodyPr/>
        <a:lstStyle/>
        <a:p>
          <a:endParaRPr lang="de-DE"/>
        </a:p>
      </dgm:t>
    </dgm:pt>
    <dgm:pt modelId="{D4A09104-9EEF-0F4F-88E4-3E5E38D035FC}">
      <dgm:prSet phldrT="[Text]"/>
      <dgm:spPr/>
      <dgm:t>
        <a:bodyPr/>
        <a:lstStyle/>
        <a:p>
          <a:r>
            <a:rPr lang="de-DE" dirty="0"/>
            <a:t>Konfektionierung, Verpackung, Weiterverarbeitung</a:t>
          </a:r>
        </a:p>
      </dgm:t>
    </dgm:pt>
    <dgm:pt modelId="{BBE0F287-386B-554E-A2D4-A4F65DFFCB6B}" type="parTrans" cxnId="{4AE7A9B0-CC3A-3047-AF01-60516F388148}">
      <dgm:prSet/>
      <dgm:spPr/>
      <dgm:t>
        <a:bodyPr/>
        <a:lstStyle/>
        <a:p>
          <a:endParaRPr lang="de-DE"/>
        </a:p>
      </dgm:t>
    </dgm:pt>
    <dgm:pt modelId="{F31BE3D4-0804-244D-9323-7D328E5E110E}" type="sibTrans" cxnId="{4AE7A9B0-CC3A-3047-AF01-60516F388148}">
      <dgm:prSet/>
      <dgm:spPr/>
      <dgm:t>
        <a:bodyPr/>
        <a:lstStyle/>
        <a:p>
          <a:endParaRPr lang="de-DE"/>
        </a:p>
      </dgm:t>
    </dgm:pt>
    <dgm:pt modelId="{E02B94EE-E103-514B-A464-2F2D5823F78B}" type="pres">
      <dgm:prSet presAssocID="{02C07B93-9B31-5047-93E5-396207515A49}" presName="linearFlow" presStyleCnt="0">
        <dgm:presLayoutVars>
          <dgm:dir/>
          <dgm:animLvl val="lvl"/>
          <dgm:resizeHandles val="exact"/>
        </dgm:presLayoutVars>
      </dgm:prSet>
      <dgm:spPr/>
    </dgm:pt>
    <dgm:pt modelId="{77CE78D6-5845-F848-B2B8-48501691F322}" type="pres">
      <dgm:prSet presAssocID="{C67345F8-3A6B-9244-9DD5-9532FE96A29F}" presName="composite" presStyleCnt="0"/>
      <dgm:spPr/>
    </dgm:pt>
    <dgm:pt modelId="{9C2E1EC5-CCA3-5A41-A5FB-DFF35D87760B}" type="pres">
      <dgm:prSet presAssocID="{C67345F8-3A6B-9244-9DD5-9532FE96A29F}" presName="parentText" presStyleLbl="alignNode1" presStyleIdx="0" presStyleCnt="3">
        <dgm:presLayoutVars>
          <dgm:chMax val="1"/>
          <dgm:bulletEnabled val="1"/>
        </dgm:presLayoutVars>
      </dgm:prSet>
      <dgm:spPr/>
    </dgm:pt>
    <dgm:pt modelId="{74622E69-662C-EF4A-96A6-E6713A30008A}" type="pres">
      <dgm:prSet presAssocID="{C67345F8-3A6B-9244-9DD5-9532FE96A29F}" presName="descendantText" presStyleLbl="alignAcc1" presStyleIdx="0" presStyleCnt="3" custLinFactNeighborY="-189">
        <dgm:presLayoutVars>
          <dgm:bulletEnabled val="1"/>
        </dgm:presLayoutVars>
      </dgm:prSet>
      <dgm:spPr/>
    </dgm:pt>
    <dgm:pt modelId="{1097F247-A3F7-8046-BAA9-6F9EAFFB228C}" type="pres">
      <dgm:prSet presAssocID="{70828377-2DF9-E24B-9A2B-6FCA8ACB8C2D}" presName="sp" presStyleCnt="0"/>
      <dgm:spPr/>
    </dgm:pt>
    <dgm:pt modelId="{7AC864AA-616A-794A-BBE2-C04175B6DA9A}" type="pres">
      <dgm:prSet presAssocID="{4579559D-C4ED-3E40-A2D8-232DACF06F87}" presName="composite" presStyleCnt="0"/>
      <dgm:spPr/>
    </dgm:pt>
    <dgm:pt modelId="{0FB29FF0-9C65-994E-9E10-A097A83B1414}" type="pres">
      <dgm:prSet presAssocID="{4579559D-C4ED-3E40-A2D8-232DACF06F87}" presName="parentText" presStyleLbl="alignNode1" presStyleIdx="1" presStyleCnt="3">
        <dgm:presLayoutVars>
          <dgm:chMax val="1"/>
          <dgm:bulletEnabled val="1"/>
        </dgm:presLayoutVars>
      </dgm:prSet>
      <dgm:spPr/>
    </dgm:pt>
    <dgm:pt modelId="{1140DD05-8CAC-D947-A0F6-A387DB3C3C7E}" type="pres">
      <dgm:prSet presAssocID="{4579559D-C4ED-3E40-A2D8-232DACF06F87}" presName="descendantText" presStyleLbl="alignAcc1" presStyleIdx="1" presStyleCnt="3">
        <dgm:presLayoutVars>
          <dgm:bulletEnabled val="1"/>
        </dgm:presLayoutVars>
      </dgm:prSet>
      <dgm:spPr/>
    </dgm:pt>
    <dgm:pt modelId="{F607E9DA-2703-C64D-B108-EA211E939635}" type="pres">
      <dgm:prSet presAssocID="{8CAD080A-DB75-F249-A126-C5B9FDDD8D41}" presName="sp" presStyleCnt="0"/>
      <dgm:spPr/>
    </dgm:pt>
    <dgm:pt modelId="{FA216B83-68DA-0E4F-8564-37F7392294D7}" type="pres">
      <dgm:prSet presAssocID="{345F63F4-33E6-814F-8686-D6AB4831B9BB}" presName="composite" presStyleCnt="0"/>
      <dgm:spPr/>
    </dgm:pt>
    <dgm:pt modelId="{BF471974-75E9-A241-B9A5-1AC32EB484A9}" type="pres">
      <dgm:prSet presAssocID="{345F63F4-33E6-814F-8686-D6AB4831B9BB}" presName="parentText" presStyleLbl="alignNode1" presStyleIdx="2" presStyleCnt="3">
        <dgm:presLayoutVars>
          <dgm:chMax val="1"/>
          <dgm:bulletEnabled val="1"/>
        </dgm:presLayoutVars>
      </dgm:prSet>
      <dgm:spPr/>
    </dgm:pt>
    <dgm:pt modelId="{5A6A5BDA-6D33-AC47-A4E7-428843CC4D9E}" type="pres">
      <dgm:prSet presAssocID="{345F63F4-33E6-814F-8686-D6AB4831B9BB}" presName="descendantText" presStyleLbl="alignAcc1" presStyleIdx="2" presStyleCnt="3">
        <dgm:presLayoutVars>
          <dgm:bulletEnabled val="1"/>
        </dgm:presLayoutVars>
      </dgm:prSet>
      <dgm:spPr/>
    </dgm:pt>
  </dgm:ptLst>
  <dgm:cxnLst>
    <dgm:cxn modelId="{77841E0E-9EBA-BC44-A931-88AB1A7B096F}" srcId="{02C07B93-9B31-5047-93E5-396207515A49}" destId="{4579559D-C4ED-3E40-A2D8-232DACF06F87}" srcOrd="1" destOrd="0" parTransId="{EBF4F0A1-DDAD-EB41-A51E-247A60937F6D}" sibTransId="{8CAD080A-DB75-F249-A126-C5B9FDDD8D41}"/>
    <dgm:cxn modelId="{07504C23-780A-C846-8BFC-4602BA5D2FE5}" srcId="{4579559D-C4ED-3E40-A2D8-232DACF06F87}" destId="{2BBBE4BA-D74D-F448-A762-95E29C703BEC}" srcOrd="1" destOrd="0" parTransId="{12F97E1C-6AF9-D747-9125-EA2E6414AE67}" sibTransId="{69ABF632-9AD1-9649-B011-01DDC20027C8}"/>
    <dgm:cxn modelId="{86EB385E-0B97-7949-B10A-26D4B8200C33}" type="presOf" srcId="{02C07B93-9B31-5047-93E5-396207515A49}" destId="{E02B94EE-E103-514B-A464-2F2D5823F78B}" srcOrd="0" destOrd="0" presId="urn:microsoft.com/office/officeart/2005/8/layout/chevron2"/>
    <dgm:cxn modelId="{1832ED66-C1EB-914A-B4F2-18867A0BBF40}" srcId="{4579559D-C4ED-3E40-A2D8-232DACF06F87}" destId="{814A013F-2401-FD45-BA16-F5A38E19346F}" srcOrd="0" destOrd="0" parTransId="{7290F9B5-634B-404B-8C30-1C68AA010943}" sibTransId="{9FF2D40D-5FD3-314E-BC6E-F6F8F8265208}"/>
    <dgm:cxn modelId="{388F9E4E-E5FA-0D4D-9069-C30A6B6BD718}" type="presOf" srcId="{40BC7A52-831D-C243-B49B-B07164C77DCD}" destId="{5A6A5BDA-6D33-AC47-A4E7-428843CC4D9E}" srcOrd="0" destOrd="0" presId="urn:microsoft.com/office/officeart/2005/8/layout/chevron2"/>
    <dgm:cxn modelId="{62FA178F-0EEA-CD43-8A57-C091C7D58C97}" type="presOf" srcId="{C67345F8-3A6B-9244-9DD5-9532FE96A29F}" destId="{9C2E1EC5-CCA3-5A41-A5FB-DFF35D87760B}" srcOrd="0" destOrd="0" presId="urn:microsoft.com/office/officeart/2005/8/layout/chevron2"/>
    <dgm:cxn modelId="{58441AA6-14B7-F949-B923-8BF570AB6807}" type="presOf" srcId="{78BA6DBF-BC79-F643-96D4-0E1200101ABF}" destId="{74622E69-662C-EF4A-96A6-E6713A30008A}" srcOrd="0" destOrd="1" presId="urn:microsoft.com/office/officeart/2005/8/layout/chevron2"/>
    <dgm:cxn modelId="{3219CEAE-9974-044C-86B8-FB0DB333408D}" type="presOf" srcId="{D4A09104-9EEF-0F4F-88E4-3E5E38D035FC}" destId="{5A6A5BDA-6D33-AC47-A4E7-428843CC4D9E}" srcOrd="0" destOrd="1" presId="urn:microsoft.com/office/officeart/2005/8/layout/chevron2"/>
    <dgm:cxn modelId="{4AE7A9B0-CC3A-3047-AF01-60516F388148}" srcId="{345F63F4-33E6-814F-8686-D6AB4831B9BB}" destId="{D4A09104-9EEF-0F4F-88E4-3E5E38D035FC}" srcOrd="1" destOrd="0" parTransId="{BBE0F287-386B-554E-A2D4-A4F65DFFCB6B}" sibTransId="{F31BE3D4-0804-244D-9323-7D328E5E110E}"/>
    <dgm:cxn modelId="{267FB3BD-8363-7E4F-8221-F8ABC2F277D6}" type="presOf" srcId="{4579559D-C4ED-3E40-A2D8-232DACF06F87}" destId="{0FB29FF0-9C65-994E-9E10-A097A83B1414}" srcOrd="0" destOrd="0" presId="urn:microsoft.com/office/officeart/2005/8/layout/chevron2"/>
    <dgm:cxn modelId="{6609A2CF-E5DA-1D43-9CCA-8D199FFAF631}" srcId="{345F63F4-33E6-814F-8686-D6AB4831B9BB}" destId="{40BC7A52-831D-C243-B49B-B07164C77DCD}" srcOrd="0" destOrd="0" parTransId="{BA7FA4BB-F784-8042-A973-375BC45B6803}" sibTransId="{4D2F89FC-D1E2-194D-8AC8-18E05E43E0AC}"/>
    <dgm:cxn modelId="{37877CD1-2F0A-814D-ACE7-159D349603F6}" srcId="{C67345F8-3A6B-9244-9DD5-9532FE96A29F}" destId="{004EAD7A-060A-9943-B110-6E3FEACBB580}" srcOrd="0" destOrd="0" parTransId="{5E9549D3-B34D-6A43-A438-7BB20C51E209}" sibTransId="{58A5F9BD-98E3-AF49-9055-AEB976ADD85D}"/>
    <dgm:cxn modelId="{515F3BD5-FC78-7942-A497-75F157E1100C}" type="presOf" srcId="{814A013F-2401-FD45-BA16-F5A38E19346F}" destId="{1140DD05-8CAC-D947-A0F6-A387DB3C3C7E}" srcOrd="0" destOrd="0" presId="urn:microsoft.com/office/officeart/2005/8/layout/chevron2"/>
    <dgm:cxn modelId="{28C27BE2-3079-F44E-BF9F-A212610E4AF1}" srcId="{02C07B93-9B31-5047-93E5-396207515A49}" destId="{345F63F4-33E6-814F-8686-D6AB4831B9BB}" srcOrd="2" destOrd="0" parTransId="{6187AEC4-571A-8F4A-B0DE-E2586EBDC7FE}" sibTransId="{365680A6-F032-8B43-9579-8C149274D614}"/>
    <dgm:cxn modelId="{B4DB34E6-82B3-EA4F-AE67-00CC590B3A1B}" srcId="{02C07B93-9B31-5047-93E5-396207515A49}" destId="{C67345F8-3A6B-9244-9DD5-9532FE96A29F}" srcOrd="0" destOrd="0" parTransId="{8E96D416-63F0-A842-8460-FBDE03E68F3B}" sibTransId="{70828377-2DF9-E24B-9A2B-6FCA8ACB8C2D}"/>
    <dgm:cxn modelId="{4CBEC9E7-AAB1-7B49-8213-A92ABA216F27}" type="presOf" srcId="{345F63F4-33E6-814F-8686-D6AB4831B9BB}" destId="{BF471974-75E9-A241-B9A5-1AC32EB484A9}" srcOrd="0" destOrd="0" presId="urn:microsoft.com/office/officeart/2005/8/layout/chevron2"/>
    <dgm:cxn modelId="{FCEF16E9-514B-794E-AEB9-FBDAD8B76C75}" type="presOf" srcId="{2BBBE4BA-D74D-F448-A762-95E29C703BEC}" destId="{1140DD05-8CAC-D947-A0F6-A387DB3C3C7E}" srcOrd="0" destOrd="1" presId="urn:microsoft.com/office/officeart/2005/8/layout/chevron2"/>
    <dgm:cxn modelId="{12A235FC-EA39-4647-88E6-2464B2958DE2}" srcId="{C67345F8-3A6B-9244-9DD5-9532FE96A29F}" destId="{78BA6DBF-BC79-F643-96D4-0E1200101ABF}" srcOrd="1" destOrd="0" parTransId="{BF1F2497-9B18-3646-9C34-3272D4B153F5}" sibTransId="{BD99814C-733C-DD4F-806F-24CE66B7AC42}"/>
    <dgm:cxn modelId="{94A5C6FE-5358-6241-B821-5FE0D187DC5F}" type="presOf" srcId="{004EAD7A-060A-9943-B110-6E3FEACBB580}" destId="{74622E69-662C-EF4A-96A6-E6713A30008A}" srcOrd="0" destOrd="0" presId="urn:microsoft.com/office/officeart/2005/8/layout/chevron2"/>
    <dgm:cxn modelId="{3B001645-B1DD-CF45-934D-42AD78BBA7B8}" type="presParOf" srcId="{E02B94EE-E103-514B-A464-2F2D5823F78B}" destId="{77CE78D6-5845-F848-B2B8-48501691F322}" srcOrd="0" destOrd="0" presId="urn:microsoft.com/office/officeart/2005/8/layout/chevron2"/>
    <dgm:cxn modelId="{D183621B-5784-3A42-9B09-B3423C173654}" type="presParOf" srcId="{77CE78D6-5845-F848-B2B8-48501691F322}" destId="{9C2E1EC5-CCA3-5A41-A5FB-DFF35D87760B}" srcOrd="0" destOrd="0" presId="urn:microsoft.com/office/officeart/2005/8/layout/chevron2"/>
    <dgm:cxn modelId="{2B562A49-29D6-7C4C-AAD2-959144F37AD4}" type="presParOf" srcId="{77CE78D6-5845-F848-B2B8-48501691F322}" destId="{74622E69-662C-EF4A-96A6-E6713A30008A}" srcOrd="1" destOrd="0" presId="urn:microsoft.com/office/officeart/2005/8/layout/chevron2"/>
    <dgm:cxn modelId="{8EAA63C2-E59C-724E-BAA6-01CD654A1097}" type="presParOf" srcId="{E02B94EE-E103-514B-A464-2F2D5823F78B}" destId="{1097F247-A3F7-8046-BAA9-6F9EAFFB228C}" srcOrd="1" destOrd="0" presId="urn:microsoft.com/office/officeart/2005/8/layout/chevron2"/>
    <dgm:cxn modelId="{CC9AF443-2585-0F4E-86BA-5F8BCC7A424F}" type="presParOf" srcId="{E02B94EE-E103-514B-A464-2F2D5823F78B}" destId="{7AC864AA-616A-794A-BBE2-C04175B6DA9A}" srcOrd="2" destOrd="0" presId="urn:microsoft.com/office/officeart/2005/8/layout/chevron2"/>
    <dgm:cxn modelId="{73E0E864-CB4B-CD4B-944C-C57A33B26B67}" type="presParOf" srcId="{7AC864AA-616A-794A-BBE2-C04175B6DA9A}" destId="{0FB29FF0-9C65-994E-9E10-A097A83B1414}" srcOrd="0" destOrd="0" presId="urn:microsoft.com/office/officeart/2005/8/layout/chevron2"/>
    <dgm:cxn modelId="{AA9ED558-4B5A-FA46-92A4-7A310B2C6C0F}" type="presParOf" srcId="{7AC864AA-616A-794A-BBE2-C04175B6DA9A}" destId="{1140DD05-8CAC-D947-A0F6-A387DB3C3C7E}" srcOrd="1" destOrd="0" presId="urn:microsoft.com/office/officeart/2005/8/layout/chevron2"/>
    <dgm:cxn modelId="{A992BCF5-65C9-3A4C-B1A7-126366EB0E61}" type="presParOf" srcId="{E02B94EE-E103-514B-A464-2F2D5823F78B}" destId="{F607E9DA-2703-C64D-B108-EA211E939635}" srcOrd="3" destOrd="0" presId="urn:microsoft.com/office/officeart/2005/8/layout/chevron2"/>
    <dgm:cxn modelId="{585C9439-0889-014B-A4B2-BCD3E7CCB8C3}" type="presParOf" srcId="{E02B94EE-E103-514B-A464-2F2D5823F78B}" destId="{FA216B83-68DA-0E4F-8564-37F7392294D7}" srcOrd="4" destOrd="0" presId="urn:microsoft.com/office/officeart/2005/8/layout/chevron2"/>
    <dgm:cxn modelId="{15F844EC-5227-F441-936D-7550F4FD5CC1}" type="presParOf" srcId="{FA216B83-68DA-0E4F-8564-37F7392294D7}" destId="{BF471974-75E9-A241-B9A5-1AC32EB484A9}" srcOrd="0" destOrd="0" presId="urn:microsoft.com/office/officeart/2005/8/layout/chevron2"/>
    <dgm:cxn modelId="{95DD0D10-0769-CC4A-95CA-10BE5BD4716D}" type="presParOf" srcId="{FA216B83-68DA-0E4F-8564-37F7392294D7}" destId="{5A6A5BDA-6D33-AC47-A4E7-428843CC4D9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2E1EC5-CCA3-5A41-A5FB-DFF35D87760B}">
      <dsp:nvSpPr>
        <dsp:cNvPr id="0" name=""/>
        <dsp:cNvSpPr/>
      </dsp:nvSpPr>
      <dsp:spPr>
        <a:xfrm rot="5400000">
          <a:off x="-288577" y="290674"/>
          <a:ext cx="1643955" cy="10668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de-DE" sz="2200" kern="1200" dirty="0"/>
            <a:t>GACP</a:t>
          </a:r>
        </a:p>
      </dsp:txBody>
      <dsp:txXfrm rot="-5400000">
        <a:off x="1" y="535496"/>
        <a:ext cx="1066800" cy="577155"/>
      </dsp:txXfrm>
    </dsp:sp>
    <dsp:sp modelId="{74622E69-662C-EF4A-96A6-E6713A30008A}">
      <dsp:nvSpPr>
        <dsp:cNvPr id="0" name=""/>
        <dsp:cNvSpPr/>
      </dsp:nvSpPr>
      <dsp:spPr>
        <a:xfrm rot="5400000">
          <a:off x="1311622" y="-244822"/>
          <a:ext cx="1110555" cy="160019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de-DE" sz="1200" kern="1200" dirty="0"/>
            <a:t>Anbau </a:t>
          </a:r>
        </a:p>
        <a:p>
          <a:pPr marL="114300" lvl="1" indent="-114300" algn="l" defTabSz="533400">
            <a:lnSpc>
              <a:spcPct val="90000"/>
            </a:lnSpc>
            <a:spcBef>
              <a:spcPct val="0"/>
            </a:spcBef>
            <a:spcAft>
              <a:spcPct val="15000"/>
            </a:spcAft>
            <a:buChar char="•"/>
          </a:pPr>
          <a:r>
            <a:rPr lang="de-DE" sz="1200" kern="1200" dirty="0"/>
            <a:t>Kultivierung</a:t>
          </a:r>
        </a:p>
      </dsp:txBody>
      <dsp:txXfrm rot="-5400000">
        <a:off x="1066801" y="54212"/>
        <a:ext cx="1545986" cy="1002129"/>
      </dsp:txXfrm>
    </dsp:sp>
    <dsp:sp modelId="{0FB29FF0-9C65-994E-9E10-A097A83B1414}">
      <dsp:nvSpPr>
        <dsp:cNvPr id="0" name=""/>
        <dsp:cNvSpPr/>
      </dsp:nvSpPr>
      <dsp:spPr>
        <a:xfrm rot="5400000">
          <a:off x="-288577" y="1659466"/>
          <a:ext cx="1643955" cy="10668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de-DE" sz="2200" kern="1200" dirty="0"/>
            <a:t>EU-GMP</a:t>
          </a:r>
        </a:p>
      </dsp:txBody>
      <dsp:txXfrm rot="-5400000">
        <a:off x="1" y="1904288"/>
        <a:ext cx="1066800" cy="577155"/>
      </dsp:txXfrm>
    </dsp:sp>
    <dsp:sp modelId="{1140DD05-8CAC-D947-A0F6-A387DB3C3C7E}">
      <dsp:nvSpPr>
        <dsp:cNvPr id="0" name=""/>
        <dsp:cNvSpPr/>
      </dsp:nvSpPr>
      <dsp:spPr>
        <a:xfrm rot="5400000">
          <a:off x="1311622" y="1126066"/>
          <a:ext cx="1110555" cy="160019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de-DE" sz="1200" kern="1200" dirty="0"/>
            <a:t>Post harvest</a:t>
          </a:r>
        </a:p>
        <a:p>
          <a:pPr marL="114300" lvl="1" indent="-114300" algn="l" defTabSz="533400">
            <a:lnSpc>
              <a:spcPct val="90000"/>
            </a:lnSpc>
            <a:spcBef>
              <a:spcPct val="0"/>
            </a:spcBef>
            <a:spcAft>
              <a:spcPct val="15000"/>
            </a:spcAft>
            <a:buChar char="•"/>
          </a:pPr>
          <a:r>
            <a:rPr lang="de-DE" sz="1200" kern="1200" dirty="0"/>
            <a:t>Trocknung, Trimmung</a:t>
          </a:r>
        </a:p>
      </dsp:txBody>
      <dsp:txXfrm rot="-5400000">
        <a:off x="1066801" y="1425101"/>
        <a:ext cx="1545986" cy="1002129"/>
      </dsp:txXfrm>
    </dsp:sp>
    <dsp:sp modelId="{BF471974-75E9-A241-B9A5-1AC32EB484A9}">
      <dsp:nvSpPr>
        <dsp:cNvPr id="0" name=""/>
        <dsp:cNvSpPr/>
      </dsp:nvSpPr>
      <dsp:spPr>
        <a:xfrm rot="5400000">
          <a:off x="-288577" y="3028258"/>
          <a:ext cx="1643955" cy="10668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de-DE" sz="2200" kern="1200" dirty="0"/>
            <a:t>EU-GMP</a:t>
          </a:r>
        </a:p>
      </dsp:txBody>
      <dsp:txXfrm rot="-5400000">
        <a:off x="1" y="3273080"/>
        <a:ext cx="1066800" cy="577155"/>
      </dsp:txXfrm>
    </dsp:sp>
    <dsp:sp modelId="{5A6A5BDA-6D33-AC47-A4E7-428843CC4D9E}">
      <dsp:nvSpPr>
        <dsp:cNvPr id="0" name=""/>
        <dsp:cNvSpPr/>
      </dsp:nvSpPr>
      <dsp:spPr>
        <a:xfrm rot="5400000">
          <a:off x="1311622" y="2494858"/>
          <a:ext cx="1110555" cy="160019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de-DE" sz="1200" kern="1200" dirty="0"/>
            <a:t>Analytik</a:t>
          </a:r>
        </a:p>
        <a:p>
          <a:pPr marL="114300" lvl="1" indent="-114300" algn="l" defTabSz="533400">
            <a:lnSpc>
              <a:spcPct val="90000"/>
            </a:lnSpc>
            <a:spcBef>
              <a:spcPct val="0"/>
            </a:spcBef>
            <a:spcAft>
              <a:spcPct val="15000"/>
            </a:spcAft>
            <a:buChar char="•"/>
          </a:pPr>
          <a:r>
            <a:rPr lang="de-DE" sz="1200" kern="1200" dirty="0"/>
            <a:t>Konfektionierung, Verpackung, Weiterverarbeitung</a:t>
          </a:r>
        </a:p>
      </dsp:txBody>
      <dsp:txXfrm rot="-5400000">
        <a:off x="1066801" y="2793893"/>
        <a:ext cx="1545986" cy="100212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8T09:26:59.92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0,'50'0,"0"0,49 0,0 0,-6 0,-7 0,-10 0,-12 0,-8 1,-2 5,-1 4,4 4,3 1,-4-3,-4-3,-9-2,-4-3,-1-1,0 2,4 0,-1 1,-3-1,-5-1,-6-2,-6 1,-2 1,2-1,3 1,1 3,-2-2,-2 0,-3-3,1-1,0 1,4 0,3 1,1-2,-1-1,-4 0,0 0,2 0,5 0,5 0,2 0,-4 0,-5 0,-6 0,-2 0,-7 0,6 0,-5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8T09:34:25.72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1 259,'70'0,"1"0,-1 0,8 0,1 0,2 0,8 0,2 0,0 0,1 0,1 0,0 0,-3 0,0 0,1 0,8 0,1 0,0 0,-24 0,-1 0,1 0,0 0,0 0,1 0,0 0,0 0,0 0,0 0,-1 0,-2 0,8 0,-3 0,1 0,2 0,0 0,-1 0,-5 0,0 0,-1 0,0 0,-1 0,1 0,-1 0,0 0,-1 0,-3 0,-1 0,0 0,1 0,-1 0,0 0,27 0,-1 0,-3 0,-1 0,-2 0,0 0,1 0,0 0,0 0,1 0,0 0,1 0,-4 1,-2-2,-3 0,-3-2,-1 0,-2 0,-5-2,-1 0,-2-1,0-1,2 0,0-1,0 0,0-1,-1-1,-2 0,-4-1,-3 0,-6 1,-2 0,42-10,-8 1,-4 5,3-1,2 6,2 0,-1 3,-3 2,-4-1,-6 2,-1-1,-3 0,4-1,7 0,3 0,4 2,-9 1,-17 2,-22 1,-21 3,-14-2,-6 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8T09:34:29.76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1 465,'70'0,"1"0,16 0,6 0,-22 0,3 0,2 0,7 0,3 0,-1 0,1 0,1 0,-1 0,0 0,-1 0,-2 0,-7 0,-1 0,-3 0,21 0,-6 0,-16 0,-4 0,30 0,-7 0,9 6,-48-3,1 1,-1 1,0 0,47 3,-12-2,-8-1,-7 1,-7-1,0-2,-3 0,-1-3,0 2,1 1,9 0,10 0,9-3,8 0,1 0,-3 0,-8 0,-7-2,-8-1,-7-2,-2-3,2-1,3-2,8-1,3 0,8 0,3-1,0 1,-4 0,-12 1,-14 3,-7 3,-7 1,0 1,8 0,11 1,28 2,-37 0,3 0,5 0,1 0,2 0,-1 0,-7 0,-3 0,37 0,-28 2,-24 1,-16-1,-10 1,-2-3,5 0,0 3,7-1,-7 0,0 0,3-2,4 0,7 0,2 1,-1 1,-5 1,-9 0,-6-2,3-1,-66 0,26 2,-62 1,35 0,-3 0,1-3,3 0,1 0,0 0,-3 0,-1 0,-5 0,-9 0,-12 0,-18 0,41-1,-1-1,-5 0,0-2,1 0,-1-1,2-2,0 1,2 0,1 1,4 0,1 1,-45-6,15 2,11-4,-5 1,-7 2,-6 4,-1-1,8 2,8-2,0-2,-7 0,-4-1,-4 0,4 0,8-1,4 0,4-1,1 1,7 1,11 1,11 3,8-1,-1-1,-4 1,-6-1,-7 1,-2 1,-3-2,0 0,-4-1,0-1,0 0,-2-2,1 1,2-1,1-2,5 1,6 0,8 2,9 1,6 2,2 1,1 0,2 3,1 1,1 1,-6 1,5-2,-5 0,0-1,10 1,-11 2,9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8T09:34:31.81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1976 133,'-82'0,"-5"0,0 0,37 0,-1 0,-3 0,-1 0,-2-3,-1-1,6-1,0-2,-46-9,15-2,15 5,9 2,6 3,0 4,-2 1,-1 3,-3 0,-3-2,0-3,0-1,6 1,9 0,10 1,7 2,5-3,2 3,4-1,3 1,0 2,-4 0,6 0,-7 0,10 0,-6 2,0 3,5 1,-3 5,5-4,-6 1,1-5,1-1,-4-2,0 0,2 2,-1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8T09:42:43.97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64,'77'0,"1"0,17 0,6 0,-19 0,4 0,0 0,7 0,0 0,2 0,2 0,1 0,0 0,-3 0,1 0,-3 0,-9 0,-1 0,-2 1,-2 0,-1 1,-1 1,-3 2,-1 2,-2 1,27 6,-2 3,0 2,-2 3,-7-1,-3 0,-9-2,-2 0,0 0,-1-1,-3-1,0 0,-3-3,-2 0,-6-2,-2-2,-5-2,-3-2,34 2,-11-4,0 0,-1-1,8 0,6-2,6-1,1 0,-5 0,-5 0,-9 0,-3 0,-4-2,-4-6,-1-6,-2-3,4-3,5 1,6-2,6 1,-1 0,1 2,-4 0,-4-1,-2 2,-6 2,1 1,1 2,6-4,4 0,7 1,3 0,-2 5,-7 0,-9 2,-13 1,-9 2,-9 2,-6 3,-3 0,-6 0,0-2,1-1,8-2,9-1,10 0,2-1,-7 1,-7 2,-19 2,-4 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8T09:42:46.09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6814 189,'-74'0,"-1"0,1 0,-1 0,1 0,0 0,-2 0,-1 0,-2 0,1 0,4 0,1 0,3 0,1 0,1-2,2-1,3-2,2-2,2-1,2-2,4-2,2 0,-40-10,8 4,9 6,9 4,0 1,1 2,-6-4,-2 3,1 1,0 2,3 0,0-1,-8-2,-7 1,-6 2,0 0,5 0,1 0,0 0,-3 2,2 1,2 0,-1 0,-3 0,-11 0,46 0,0 0,-48 0,10 0,13 0,8 0,3 0,-3 0,1 0,-5 0,-8 0,-7 0,-7 0,-1 0,3 0,4 0,4 0,3 0,6 0,3 0,6 0,2 0,-1 0,-4 0,-6 0,2 1,1 2,7 0,6 2,5-2,6 0,7 0,2-3,-3 0,0 0,-6 0,0 0,4 0,1 0,4 0,1 0,-3 0,-2 0,-2 0,1 0,4 0,2 0,1 0,4 1,1 1,4 1,5-1,4-1,4-1,0 0,0 0,-2 0,0 4,2-3,-3 3,-7-1,-10 0,13 0,1-1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8T09:42:48.82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0 687,'51'0,"-1"0,9 0,3 0,12 0,2 0,3 0,1 0,0 0,0 0,-2 0,2 0,6 0,1 0,2 0,1 0,2 0,-1 0,0 0,-1 0,-8 0,-1 0,-2 0,-1 0,-7 0,-2 0,-2 0,-2 0,-2 0,-2 0,0 0,0 0,-1 0,0 0,-1 0,-1 0,0-1,0-1,-2 0,-1-1,0 0,0-1,2-2,0 0,3-1,0 1,4-1,1-1,4-1,0-1,0 1,0 1,1 1,1 0,-2 0,-1 2,-6 1,0 1,-6 1,-2 1,40-1,-13 2,-10 0,-6-3,-5 0,3 0,7 0,4 1,5-1,0 0,-2 0,4 3,1-2,9-4,6-3,-46 3,1 0,1 0,-1 0,44-6,-12-2,-18 0,-16 0,-6 1,8-1,17-3,21-5,-39 10,2-1,1-1,0-1,-2 1,0 0,40-13,-11 0,-5 4,-4-2,1-1,2 0,2 0,5 3,5 1,5 3,3 3,-45 9,0 1,1 1,0 1,0 0,0 2,0 0,0 1,-1 1,0 0,49 0,-48 0,0 0,2 2,1 2,1 2,1 1,0 1,-1 1,-1 1,-1 1,-2-1,0-1,43 9,-8-3,-9-4,-5-2,4-4,5 1,4 2,-3 2,-13 3,-15 1,-18 1,-14 2,-12-9,-5 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8T09:42:49.42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8T09:42:50.91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5385 79,'-96'0,"45"0,1 0,-43 0,33 0,-5 0,-16 0,-6 0,-9 0,-3 0,26 0,-1 0,-1 0,-4 0,-1 0,0 0,1 0,0 0,-2 0,-4 0,-2 0,1 0,2 0,0 0,2 0,5 0,1 0,2 0,5 0,0 1,3-2,-18-1,2-1,7-2,1-1,6-1,1 0,0-1,0 0,-2 2,-1 1,3 1,0 0,3 0,2 1,5 1,2 1,1-1,1 1,-1 0,1 2,-3-1,1 0,-1 0,1 0,0 0,0 0,1 0,-2 0,1-1,-1 2,0-1,0 2,3 2,1 1,-38 7,14 0,6-4,1-5,-7 0,-3 0,3 0,7 0,9-1,7 1,8 2,5-1,6-1,7-1,12-2,6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8T09:42:52.92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65,'72'0,"0"0,0 0,15 0,4 0,2 0,-11 0,3 0,1 0,1 0,5 0,1 0,1 0,-1 0,-2 0,0 0,-1 0,-1 0,-5 0,-1 0,-2 0,1 0,-5 0,0 0,-1 0,0 0,18 0,-2 0,-1 0,-8 0,-2 0,-3 0,25 0,-8 0,-24 0,-5 0,31 0,-25 0,-10 0,9 0,8-3,1-2,-2-2,-13 0,-5 1,1 3,1 1,5-1,0-3,-6 0,-7 1,-10 3,-8 2,-3-1,-4-2,-3 1,-6 0,-8 1,7 1,-6 0,10 0,-5 0,0 0,0 0,0 0,-3 0,1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8T09:42:59.79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84,'53'0,"1"0,11 0,4 0,12 0,2 0,1 0,-1 0,-13 0,-3 0,-12 0,-3 0,44 0,-2 0,-43 0,-1 0,2 0,-1 0,39 0,-4 0,-6 0,-6 0,-6 0,-7 0,-7 0,-7 0,-5 0,-8 0,-2 0,2 0,6 0,13 0,11 0,8 0,9 0,6 0,6 0,4 0,-5 0,-9 0,-13 0,-15 0,-2-3,2 0,10-3,14-3,12 0,-40 3,1 0,2 1,0 0,-1 1,-1 0,42-5,-16 2,-12 2,-13 3,-7 2,3 0,5 0,13 0,13 0,5 0,2 0,-4 0,-3 0,-4 0,-3 2,-2 1,-4 0,1-1,-1-1,0-1,1 0,3 0,5 0,3 0,0 0,-7 0,-8 0,-12 0,-8 0,-6 0,-2 0,8 0,8 0,7 0,1 0,-5 0,-4 0,-5 0,1 0,0 0,1 0,-3 0,-6 0,-9 0,-1 0,-14 0,2 0,1 0,-3 0,10 0,-6 0,-1 0,-2 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8T09:27:03.40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0 288,'87'0,"-2"0,-5 0,-3 0,3 0,-2 0,13 0,-41 0,0 0,5 0,1 0,5 0,1 0,4 0,0 0,6 0,2 0,0 0,-1 0,-1 0,0 0,-4 0,0 0,-1 0,-1 0,2 0,0 0,3 0,0 0,3 0,0 0,1 0,2 0,1 0,1 0,1 0,0 0,-4 0,-2 0,-3 0,-4 0,-8 0,-3 0,35 0,-16 0,-14 0,-8 0,-2 0,-2-1,-5-2,-3-1,0-2,-1 0,3 0,6 0,10-2,11 0,9-1,3 1,2-1,-1 1,1-4,-1 3,3 1,1-1,4-4,3-3,2-3,-47 10,0 0,49-7,-3 0,-6 5,-6 0,-9 1,-9 1,-7 1,-5 1,0 0,7 3,7 2,6 2,1 0,-5 0,-9 0,-7 0,-7 0,-4 0,-1 0,-2 0,2 0,3 0,4 0,7 0,6 0,1 3,-2 4,-4 2,-4 2,-3-1,2-1,-3 0,1-1,3 1,6 3,11 5,8 4,6 2,-2-4,-7-6,-9-7,-8-5,3-1,11 0,12 0,2 0,-11 0,-22 0,-21 0,-11 0,-7 0,2 4,-1 1,1 6,0 2,4 0,9 0,2-3,0-3,-9 1,-9 0,-7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8T09:43:02.49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1,'58'0,"0"0,24 0,9 0,-11 0,4 0,3 0,9 0,3 0,0 0,-23 0,1 0,-1 0,1 0,3 0,0 0,-1 0,-5 0,-2 0,-5 0,3 0,13 0,2 0,-6 0,2 0,-2 0,-13 0,3 0,0 0,0 0,-1 0,1 0,1 0,1 0,-1 0,-2 0,1 0,-2 0,32 1,-2 1,-8 0,-3 1,-7-1,-4 0,-11 0,-3-1,-8-1,-2 0,0 0,0 0,8 1,2 1,11 0,1 0,8 0,1 0,-2 0,0 0,-7-2,-2 0,-6 0,-3 0,-6 0,-1 0,-1 0,0 0,3 0,2 0,6 0,0 0,3 0,-1 1,1 0,-1 1,-6 1,0 0,-6 2,-1 0,-2 1,0 0,46 7,1-1,-4-4,-5-3,-6-2,-7-3,-5 0,-7 0,-5 0,0 0,0 0,13 0,6 0,9 0,3 0,-8-3,-5-3,-8-3,-5-3,-4 0,1 2,6 2,10 1,8 2,0 1,-9 2,-12 2,-15 0,-12 0,-6 0,-2 0,5 0,8 0,5 0,5 0,4 0,4 0,4 0,-3 0,-7 0,-8 0,-3 0,4 0,3 0,6 0,1 0,-5 0,-9 0,-13 0,-11 0,-11 0,-3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8T09:27:05.00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3906 1,'-79'0,"-1"0,4 0,3 0,10 0,3 0,4 0,4 0,-32 0,13 0,8 0,3 0,-8 0,-1 0,-1 0,2 3,5 7,7 2,5 2,3-5,1-4,-6 1,-8 3,-6 2,-7 0,-1-1,0-5,0-2,-1-3,-3 0,-1 0,-7 0,-4 0,-3 0,-1 0,5 0,9 0,9-3,8 0,6-2,4 0,3 2,1-2,1 2,-2-2,-2 0,2 0,1 0,0 0,2 0,2 1,4-1,6 2,5-2,2 0,2 2,2 1,-1 2,1 0,4 0,-1 0,0-1,-5-1,-4-2,-2-1,-2 0,-2 3,-1 0,15 2,5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8T09:27:08.90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0 811,'85'0,"0"0,9 0,2 0,-27 0,1 0,0 0,4 0,1 0,0-1,-1 0,-2-1,3-2,8-1,3-1,0-1,3 0,2 0,-2 0,-5-1,-1 0,-2 1,-6 1,0 1,-5 0,12-1,-5-1,-9-1,0-1,1 1,-1 0,-1 1,-2 0,-3 2,-2 0,-2 2,-1 0,0-1,1-1,0 0,1-1,2-1,2 0,3 0,1-1,1 2,-1 1,2 1,0 1,2 0,1-1,-1 1,1-1,3-2,-1-2,-1 0,-1-1,-4 1,-2 0,-4 1,-1 1,-1 2,-1 1,3 0,0 1,4 0,1-1,1 1,1-2,0-1,-1 0,-1 1,-2-2,-4 1,-2 0,-4 0,-1 0,44-1,-9 0,-8 0,-7-1,-9-5,-10-2,-9-2,-5 0,1 1,6-4,8-5,11-9,11-5,5-1,7 0,-43 21,2 1,0 1,1 1,0 1,1 1,0 1,-1 2,45-9,-4 7,0 6,-4 4,4 2,3 4,1 11,-46-2,-1 1,38 20,-17-1,-20-11,-22-9,-12-5,-6-3,2 8,2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8T09:27:10.90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6001 212,'-53'0,"0"0,-13 0,-3 0,-14 0,-4 0,-10 0,-1 0,3 0,2 0,8 0,1 0,-1 0,2 0,7 0,2 0,3 0,2 0,3 0,3 0,-37 0,12 0,3 0,-14 0,45 0,-2 0,-5 0,0 0,0-1,1-1,6-1,2 0,-39-3,17 0,6 4,3 2,0 0,1 0,3 0,0 0,-3 0,2 0,-2-3,3 0,4-2,2-3,1 0,-1-2,-3 0,-2-1,-1 0,-10-1,-10-3,-10 0,0-1,11 0,12 4,14 1,6 4,4 4,3 1,0 2,-3 0,-5 0,-7 0,-8 0,-5 0,0 0,4 0,5 0,4 0,3-2,5-1,3 0,4 1,0 1,0 1,-3 0,-3 3,-5 2,-2 3,-1 3,3 0,2-3,-2-3,-7-3,-19-1,28 1,-2 0,-11 2,2 1,-14 0,10 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8T09:27:15.00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0 211,'77'0,"-27"0,2 0,13 0,3 0,8 0,2 0,3 0,-2 0,-3 0,-2 0,-7 0,0 0,14 0,2 0,2 0,0 0,5 0,2 0,1 0,-1 0,-15 0,-2 0,0 0,-2 0,-6 1,-2-2,-7 0,-1 0,-6-1,0 0,46-4,-3 0,4 3,0 0,1 3,-49 0,1-1,-1-1,1 1,8-1,2 0,11 1,4-1,16 0,6 0,-22 1,2 0,2-1,6 0,2-1,1 1,3-1,0 0,-2 0,-6 0,-1 0,-2 0,-6 0,-2 0,-1 1,21 0,-3-1,-13 2,-2-1,-9 2,-2 0,33 0,-24 0,-23 0,-13 0,-2 0,13 0,23 0,15 3,0 0,-12 1,-18-2,-10-2,0 0,6 0,6 0,3 0,-5 0,-11 0,-12 0,-8 0,-1 0,13 0,15 0,10-2,-1-1,-14-1,-10-1,-19 2,-1 1,-5 2,11 0,6 0,5 0,-4 0,-3 0,-9 0,9-1,18-4,3 1,10-2,34-1,10 0,-26 1,2 1,1-1,-1 1,-1-1,-2 1,19-2,-9 0,-28 2,-6 0,26-1,-21 3,-9 3,3 0,7 0,11-2,7-2,1-1,-3-1,-9 3,-4 0,2 3,8 0,5 0,-2 0,-8 0,-12 0,-16 0,-11 0,-7 0,0 0,7 0,6 0,0 0,-5 0,-8 0,-8 2,-5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8T09:27:16.92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1,'84'0,"0"0,-14 0,5 0,4 0,-5 0,5 0,1 0,1 0,1 0,1 0,0 0,-3 0,16 0,-3 0,-3 0,-14 0,-3 0,-5 0,1 0,-5 0,-11 0,-4 0,33 10,-3 7,1 10,-14 3,-16-10,-17-5,-7-5,8 0,13 7,10 2,1 2,-14-5,-9-6,-18-6,-2-4,15 0,12 0,25 0,0 0,-12 0,-14 0,-12 0,-15 0,1 0,7 0,-1 0,9 0,-9 0,-3 0,-1 0,-3 0,-3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8T09:34:20.96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1 104,'81'0,"1"0,-1 0,-1 0,0 0,0 0,2 0,0 0,0 0,1 0,7 0,1 0,-2 0,1 0,2 1,-1 2,-2 1,1 2,-3 2,1 0,1 1,-1 0,-1 0,-1-1,-2-2,-1 0,-4-1,-2 0,-4-1,-1 1,-2-1,0 0,-1 1,-1 0,1 1,0 0,0-1,-1 1,-3 1,0 1,-3-1,-2 1,-3-1,-1 0,-5 0,-1-1,39 6,-9-3,-11-1,-9-3,0-2,2 0,5-3,9 0,3 0,3 0,2 0,-6 0,-6-2,-9-1,-9-1,-7-1,-6 0,-7-3,-4-1,-2-1,0 1,2 0,6 2,2 0,6-1,4-1,3-2,5 0,1 1,3 1,0 1,-2 2,0 0,-1-2,4-1,5-2,9 1,5 2,12-1,7-1,-48 4,1 0,2 1,-1 0,1 0,-1 1,1 1,-1 0,3-1,0 1,3 0,2 1,1-1,2 2,2-1,1 1,-3 0,0 0,-2 0,-2-1,-4-1,-1-1,42-4,-8 1,-9-1,-2 2,4 2,4 2,12 1,-46 1,1 0,1 0,0 0,-2-1,-1-1,47-1,-6-1,2 2,-42 2,0 0,4 0,1 0,6 0,0 0,2 0,0 0,1 0,-1 0,-2 0,-1 0,-2 0,0 0,-2 0,-1 0,-1 1,0 0,0 2,0-1,1 2,0 0,0 1,-1 1,0 1,-1 0,-2 2,-2 1,39 11,-10 5,-14-1,-11 0,-10-6,-11-6,-7-6,-2-4,-11-1,3 0,0 5,0-1,6 2,-4-4,-1 1,1 1,-1 1,3 3,3 5,1 1,-1-1,-4-4,-5-6,-2-3,5-2,-3 0,7 0,-4 0,0 0,0 0,-4 0,2 0,-3 0,7 0,-6 0,2 0,-4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18T09:34:23.56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76,'58'0,"1"0,13 0,6 0,-12 0,3 0,1 0,7 0,3 0,-2 0,-2 0,-1 0,0 0,2 0,-1 0,-5 0,0 0,-2 0,11 0,-4 0,22 0,-37 1,2 2,-1 1,0 3,0 1,2 2,1 2,0 1,0 0,-1 0,-3 0,0 0,-5 0,-2-1,-4 1,-2-1,40 10,-8-4,-7-3,-6-4,-5-3,-4 0,-3-3,2-1,5-2,7-1,7-1,4 0,3-1,4-5,3-7,1-7,2-3,1 2,2 1,-45 10,1 1,2-1,1 0,2-1,1-1,2 0,0 0,-3-1,0 0,-2 1,-2-1,-2 2,-2 0,42-7,-7 5,-5 3,3 3,5 3,6-1,0 2,-3-1,-7 2,-6 2,-8 0,-8 0,-4 0,-3 0,0 0,1 0,1 0,3 0,-1 0,0 0,-4 0,-5 0,-4 0,-10 0,-7 0,-9 0,-10 0,-4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de-DE"/>
              <a:t>Mastertitelformat bearbeiten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7" name="Date Placeholder 6"/>
          <p:cNvSpPr>
            <a:spLocks noGrp="1"/>
          </p:cNvSpPr>
          <p:nvPr>
            <p:ph type="dt" sz="half" idx="10"/>
          </p:nvPr>
        </p:nvSpPr>
        <p:spPr/>
        <p:txBody>
          <a:bodyPr/>
          <a:lstStyle/>
          <a:p>
            <a:fld id="{A8B9E4B4-3B80-E642-AA91-F9C0880D183A}" type="datetimeFigureOut">
              <a:rPr lang="de-DE" smtClean="0"/>
              <a:t>20.07.2023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586FE93B-BCD9-4E48-9F24-5FE67C6522DC}" type="slidenum">
              <a:rPr lang="de-DE" smtClean="0"/>
              <a:t>‹Nr.›</a:t>
            </a:fld>
            <a:endParaRPr lang="de-DE"/>
          </a:p>
        </p:txBody>
      </p:sp>
    </p:spTree>
    <p:extLst>
      <p:ext uri="{BB962C8B-B14F-4D97-AF65-F5344CB8AC3E}">
        <p14:creationId xmlns:p14="http://schemas.microsoft.com/office/powerpoint/2010/main" val="341924565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A8B9E4B4-3B80-E642-AA91-F9C0880D183A}" type="datetimeFigureOut">
              <a:rPr lang="de-DE" smtClean="0"/>
              <a:t>20.07.2023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86FE93B-BCD9-4E48-9F24-5FE67C6522DC}" type="slidenum">
              <a:rPr lang="de-DE" smtClean="0"/>
              <a:t>‹Nr.›</a:t>
            </a:fld>
            <a:endParaRPr lang="de-DE"/>
          </a:p>
        </p:txBody>
      </p:sp>
    </p:spTree>
    <p:extLst>
      <p:ext uri="{BB962C8B-B14F-4D97-AF65-F5344CB8AC3E}">
        <p14:creationId xmlns:p14="http://schemas.microsoft.com/office/powerpoint/2010/main" val="1364587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A8B9E4B4-3B80-E642-AA91-F9C0880D183A}" type="datetimeFigureOut">
              <a:rPr lang="de-DE" smtClean="0"/>
              <a:t>20.07.2023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86FE93B-BCD9-4E48-9F24-5FE67C6522DC}" type="slidenum">
              <a:rPr lang="de-DE" smtClean="0"/>
              <a:t>‹Nr.›</a:t>
            </a:fld>
            <a:endParaRPr lang="de-DE"/>
          </a:p>
        </p:txBody>
      </p:sp>
    </p:spTree>
    <p:extLst>
      <p:ext uri="{BB962C8B-B14F-4D97-AF65-F5344CB8AC3E}">
        <p14:creationId xmlns:p14="http://schemas.microsoft.com/office/powerpoint/2010/main" val="1723741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A8B9E4B4-3B80-E642-AA91-F9C0880D183A}" type="datetimeFigureOut">
              <a:rPr lang="de-DE" smtClean="0"/>
              <a:t>20.07.2023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586FE93B-BCD9-4E48-9F24-5FE67C6522DC}" type="slidenum">
              <a:rPr lang="de-DE" smtClean="0"/>
              <a:t>‹Nr.›</a:t>
            </a:fld>
            <a:endParaRPr lang="de-DE"/>
          </a:p>
        </p:txBody>
      </p:sp>
    </p:spTree>
    <p:extLst>
      <p:ext uri="{BB962C8B-B14F-4D97-AF65-F5344CB8AC3E}">
        <p14:creationId xmlns:p14="http://schemas.microsoft.com/office/powerpoint/2010/main" val="2531712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de-DE"/>
              <a:t>Mastertitelformat bearbeiten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7" name="Date Placeholder 6"/>
          <p:cNvSpPr>
            <a:spLocks noGrp="1"/>
          </p:cNvSpPr>
          <p:nvPr>
            <p:ph type="dt" sz="half" idx="10"/>
          </p:nvPr>
        </p:nvSpPr>
        <p:spPr/>
        <p:txBody>
          <a:bodyPr/>
          <a:lstStyle/>
          <a:p>
            <a:fld id="{A8B9E4B4-3B80-E642-AA91-F9C0880D183A}" type="datetimeFigureOut">
              <a:rPr lang="de-DE" smtClean="0"/>
              <a:t>20.07.2023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586FE93B-BCD9-4E48-9F24-5FE67C6522DC}" type="slidenum">
              <a:rPr lang="de-DE" smtClean="0"/>
              <a:t>‹Nr.›</a:t>
            </a:fld>
            <a:endParaRPr lang="de-DE"/>
          </a:p>
        </p:txBody>
      </p:sp>
    </p:spTree>
    <p:extLst>
      <p:ext uri="{BB962C8B-B14F-4D97-AF65-F5344CB8AC3E}">
        <p14:creationId xmlns:p14="http://schemas.microsoft.com/office/powerpoint/2010/main" val="75964804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Date Placeholder 7"/>
          <p:cNvSpPr>
            <a:spLocks noGrp="1"/>
          </p:cNvSpPr>
          <p:nvPr>
            <p:ph type="dt" sz="half" idx="10"/>
          </p:nvPr>
        </p:nvSpPr>
        <p:spPr/>
        <p:txBody>
          <a:bodyPr/>
          <a:lstStyle/>
          <a:p>
            <a:fld id="{A8B9E4B4-3B80-E642-AA91-F9C0880D183A}" type="datetimeFigureOut">
              <a:rPr lang="de-DE" smtClean="0"/>
              <a:t>20.07.2023</a:t>
            </a:fld>
            <a:endParaRPr lang="de-DE"/>
          </a:p>
        </p:txBody>
      </p:sp>
      <p:sp>
        <p:nvSpPr>
          <p:cNvPr id="9" name="Footer Placeholder 8"/>
          <p:cNvSpPr>
            <a:spLocks noGrp="1"/>
          </p:cNvSpPr>
          <p:nvPr>
            <p:ph type="ftr" sz="quarter" idx="11"/>
          </p:nvPr>
        </p:nvSpPr>
        <p:spPr/>
        <p:txBody>
          <a:bodyPr/>
          <a:lstStyle/>
          <a:p>
            <a:endParaRPr lang="de-DE"/>
          </a:p>
        </p:txBody>
      </p:sp>
      <p:sp>
        <p:nvSpPr>
          <p:cNvPr id="10" name="Slide Number Placeholder 9"/>
          <p:cNvSpPr>
            <a:spLocks noGrp="1"/>
          </p:cNvSpPr>
          <p:nvPr>
            <p:ph type="sldNum" sz="quarter" idx="12"/>
          </p:nvPr>
        </p:nvSpPr>
        <p:spPr/>
        <p:txBody>
          <a:bodyPr/>
          <a:lstStyle/>
          <a:p>
            <a:fld id="{586FE93B-BCD9-4E48-9F24-5FE67C6522DC}" type="slidenum">
              <a:rPr lang="de-DE" smtClean="0"/>
              <a:t>‹Nr.›</a:t>
            </a:fld>
            <a:endParaRPr lang="de-DE"/>
          </a:p>
        </p:txBody>
      </p:sp>
    </p:spTree>
    <p:extLst>
      <p:ext uri="{BB962C8B-B14F-4D97-AF65-F5344CB8AC3E}">
        <p14:creationId xmlns:p14="http://schemas.microsoft.com/office/powerpoint/2010/main" val="2786943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583436" y="3143250"/>
            <a:ext cx="4270248" cy="259677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7" name="Date Placeholder 6"/>
          <p:cNvSpPr>
            <a:spLocks noGrp="1"/>
          </p:cNvSpPr>
          <p:nvPr>
            <p:ph type="dt" sz="half" idx="10"/>
          </p:nvPr>
        </p:nvSpPr>
        <p:spPr/>
        <p:txBody>
          <a:bodyPr/>
          <a:lstStyle/>
          <a:p>
            <a:fld id="{A8B9E4B4-3B80-E642-AA91-F9C0880D183A}" type="datetimeFigureOut">
              <a:rPr lang="de-DE" smtClean="0"/>
              <a:t>20.07.2023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586FE93B-BCD9-4E48-9F24-5FE67C6522DC}" type="slidenum">
              <a:rPr lang="de-DE" smtClean="0"/>
              <a:t>‹Nr.›</a:t>
            </a:fld>
            <a:endParaRPr lang="de-DE"/>
          </a:p>
        </p:txBody>
      </p:sp>
      <p:sp>
        <p:nvSpPr>
          <p:cNvPr id="10" name="Title 9"/>
          <p:cNvSpPr>
            <a:spLocks noGrp="1"/>
          </p:cNvSpPr>
          <p:nvPr>
            <p:ph type="title"/>
          </p:nvPr>
        </p:nvSpPr>
        <p:spPr/>
        <p:txBody>
          <a:bodyPr/>
          <a:lstStyle/>
          <a:p>
            <a:r>
              <a:rPr lang="de-DE"/>
              <a:t>Mastertitelformat bearbeiten</a:t>
            </a:r>
            <a:endParaRPr lang="en-US" dirty="0"/>
          </a:p>
        </p:txBody>
      </p:sp>
    </p:spTree>
    <p:extLst>
      <p:ext uri="{BB962C8B-B14F-4D97-AF65-F5344CB8AC3E}">
        <p14:creationId xmlns:p14="http://schemas.microsoft.com/office/powerpoint/2010/main" val="392318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A8B9E4B4-3B80-E642-AA91-F9C0880D183A}" type="datetimeFigureOut">
              <a:rPr lang="de-DE" smtClean="0"/>
              <a:t>20.07.2023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586FE93B-BCD9-4E48-9F24-5FE67C6522DC}" type="slidenum">
              <a:rPr lang="de-DE" smtClean="0"/>
              <a:t>‹Nr.›</a:t>
            </a:fld>
            <a:endParaRPr lang="de-DE"/>
          </a:p>
        </p:txBody>
      </p:sp>
    </p:spTree>
    <p:extLst>
      <p:ext uri="{BB962C8B-B14F-4D97-AF65-F5344CB8AC3E}">
        <p14:creationId xmlns:p14="http://schemas.microsoft.com/office/powerpoint/2010/main" val="845804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B9E4B4-3B80-E642-AA91-F9C0880D183A}" type="datetimeFigureOut">
              <a:rPr lang="de-DE" smtClean="0"/>
              <a:t>20.07.2023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586FE93B-BCD9-4E48-9F24-5FE67C6522DC}" type="slidenum">
              <a:rPr lang="de-DE" smtClean="0"/>
              <a:t>‹Nr.›</a:t>
            </a:fld>
            <a:endParaRPr lang="de-DE"/>
          </a:p>
        </p:txBody>
      </p:sp>
    </p:spTree>
    <p:extLst>
      <p:ext uri="{BB962C8B-B14F-4D97-AF65-F5344CB8AC3E}">
        <p14:creationId xmlns:p14="http://schemas.microsoft.com/office/powerpoint/2010/main" val="1146542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de-DE"/>
              <a:t>Mastertitelformat bearbeiten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9" name="Date Placeholder 8"/>
          <p:cNvSpPr>
            <a:spLocks noGrp="1"/>
          </p:cNvSpPr>
          <p:nvPr>
            <p:ph type="dt" sz="half" idx="10"/>
          </p:nvPr>
        </p:nvSpPr>
        <p:spPr/>
        <p:txBody>
          <a:bodyPr/>
          <a:lstStyle/>
          <a:p>
            <a:fld id="{A8B9E4B4-3B80-E642-AA91-F9C0880D183A}" type="datetimeFigureOut">
              <a:rPr lang="de-DE" smtClean="0"/>
              <a:t>20.07.2023</a:t>
            </a:fld>
            <a:endParaRPr lang="de-DE"/>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de-DE"/>
          </a:p>
        </p:txBody>
      </p:sp>
      <p:sp>
        <p:nvSpPr>
          <p:cNvPr id="11" name="Slide Number Placeholder 10"/>
          <p:cNvSpPr>
            <a:spLocks noGrp="1"/>
          </p:cNvSpPr>
          <p:nvPr>
            <p:ph type="sldNum" sz="quarter" idx="12"/>
          </p:nvPr>
        </p:nvSpPr>
        <p:spPr/>
        <p:txBody>
          <a:bodyPr/>
          <a:lstStyle/>
          <a:p>
            <a:fld id="{586FE93B-BCD9-4E48-9F24-5FE67C6522DC}" type="slidenum">
              <a:rPr lang="de-DE" smtClean="0"/>
              <a:t>‹Nr.›</a:t>
            </a:fld>
            <a:endParaRPr lang="de-DE"/>
          </a:p>
        </p:txBody>
      </p:sp>
    </p:spTree>
    <p:extLst>
      <p:ext uri="{BB962C8B-B14F-4D97-AF65-F5344CB8AC3E}">
        <p14:creationId xmlns:p14="http://schemas.microsoft.com/office/powerpoint/2010/main" val="4039857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de-DE"/>
              <a:t>Mastertitelformat bearbeiten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A8B9E4B4-3B80-E642-AA91-F9C0880D183A}" type="datetimeFigureOut">
              <a:rPr lang="de-DE" smtClean="0"/>
              <a:t>20.07.2023</a:t>
            </a:fld>
            <a:endParaRPr lang="de-DE"/>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de-DE"/>
          </a:p>
        </p:txBody>
      </p:sp>
      <p:sp>
        <p:nvSpPr>
          <p:cNvPr id="10" name="Slide Number Placeholder 9"/>
          <p:cNvSpPr>
            <a:spLocks noGrp="1"/>
          </p:cNvSpPr>
          <p:nvPr>
            <p:ph type="sldNum" sz="quarter" idx="12"/>
          </p:nvPr>
        </p:nvSpPr>
        <p:spPr/>
        <p:txBody>
          <a:bodyPr/>
          <a:lstStyle/>
          <a:p>
            <a:fld id="{586FE93B-BCD9-4E48-9F24-5FE67C6522DC}" type="slidenum">
              <a:rPr lang="de-DE" smtClean="0"/>
              <a:t>‹Nr.›</a:t>
            </a:fld>
            <a:endParaRPr lang="de-DE"/>
          </a:p>
        </p:txBody>
      </p:sp>
    </p:spTree>
    <p:extLst>
      <p:ext uri="{BB962C8B-B14F-4D97-AF65-F5344CB8AC3E}">
        <p14:creationId xmlns:p14="http://schemas.microsoft.com/office/powerpoint/2010/main" val="973635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A8B9E4B4-3B80-E642-AA91-F9C0880D183A}" type="datetimeFigureOut">
              <a:rPr lang="de-DE" smtClean="0"/>
              <a:t>20.07.2023</a:t>
            </a:fld>
            <a:endParaRPr lang="de-DE"/>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de-DE"/>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586FE93B-BCD9-4E48-9F24-5FE67C6522DC}" type="slidenum">
              <a:rPr lang="de-DE" smtClean="0"/>
              <a:t>‹Nr.›</a:t>
            </a:fld>
            <a:endParaRPr lang="de-DE"/>
          </a:p>
        </p:txBody>
      </p:sp>
    </p:spTree>
    <p:extLst>
      <p:ext uri="{BB962C8B-B14F-4D97-AF65-F5344CB8AC3E}">
        <p14:creationId xmlns:p14="http://schemas.microsoft.com/office/powerpoint/2010/main" val="39519183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bundesgesundheitsministerium.de/themen/cannabis/faq-genuss-cannabis.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image" Target="../media/image9.png"/><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customXml" Target="../ink/ink4.xml"/><Relationship Id="rId14"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customXml" Target="../ink/ink8.xml"/><Relationship Id="rId7" Type="http://schemas.openxmlformats.org/officeDocument/2006/relationships/customXml" Target="../ink/ink10.xml"/><Relationship Id="rId12"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customXml" Target="../ink/ink12.xml"/><Relationship Id="rId5" Type="http://schemas.openxmlformats.org/officeDocument/2006/relationships/customXml" Target="../ink/ink9.xml"/><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customXml" Target="../ink/ink11.xml"/></Relationships>
</file>

<file path=ppt/slides/_rels/slide25.xml.rels><?xml version="1.0" encoding="UTF-8" standalone="yes"?>
<Relationships xmlns="http://schemas.openxmlformats.org/package/2006/relationships"><Relationship Id="rId8" Type="http://schemas.openxmlformats.org/officeDocument/2006/relationships/customXml" Target="../ink/ink15.xml"/><Relationship Id="rId13" Type="http://schemas.openxmlformats.org/officeDocument/2006/relationships/image" Target="../media/image31.png"/><Relationship Id="rId18" Type="http://schemas.openxmlformats.org/officeDocument/2006/relationships/customXml" Target="../ink/ink20.xml"/><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customXml" Target="../ink/ink17.xml"/><Relationship Id="rId17" Type="http://schemas.openxmlformats.org/officeDocument/2006/relationships/image" Target="../media/image33.png"/><Relationship Id="rId2" Type="http://schemas.openxmlformats.org/officeDocument/2006/relationships/image" Target="../media/image25.png"/><Relationship Id="rId16" Type="http://schemas.openxmlformats.org/officeDocument/2006/relationships/customXml" Target="../ink/ink19.xml"/><Relationship Id="rId1" Type="http://schemas.openxmlformats.org/officeDocument/2006/relationships/slideLayout" Target="../slideLayouts/slideLayout2.xml"/><Relationship Id="rId6" Type="http://schemas.openxmlformats.org/officeDocument/2006/relationships/customXml" Target="../ink/ink14.xml"/><Relationship Id="rId11" Type="http://schemas.openxmlformats.org/officeDocument/2006/relationships/image" Target="../media/image30.png"/><Relationship Id="rId5" Type="http://schemas.openxmlformats.org/officeDocument/2006/relationships/image" Target="../media/image27.png"/><Relationship Id="rId15" Type="http://schemas.openxmlformats.org/officeDocument/2006/relationships/image" Target="../media/image32.png"/><Relationship Id="rId10" Type="http://schemas.openxmlformats.org/officeDocument/2006/relationships/customXml" Target="../ink/ink16.xml"/><Relationship Id="rId19" Type="http://schemas.openxmlformats.org/officeDocument/2006/relationships/image" Target="../media/image34.png"/><Relationship Id="rId4" Type="http://schemas.openxmlformats.org/officeDocument/2006/relationships/customXml" Target="../ink/ink13.xml"/><Relationship Id="rId9" Type="http://schemas.openxmlformats.org/officeDocument/2006/relationships/image" Target="../media/image29.png"/><Relationship Id="rId14" Type="http://schemas.openxmlformats.org/officeDocument/2006/relationships/customXml" Target="../ink/ink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743AE9-1D0C-0AE7-8280-44913C08CAC7}"/>
              </a:ext>
            </a:extLst>
          </p:cNvPr>
          <p:cNvSpPr>
            <a:spLocks noGrp="1"/>
          </p:cNvSpPr>
          <p:nvPr>
            <p:ph type="ctrTitle"/>
          </p:nvPr>
        </p:nvSpPr>
        <p:spPr/>
        <p:txBody>
          <a:bodyPr>
            <a:normAutofit fontScale="90000"/>
          </a:bodyPr>
          <a:lstStyle/>
          <a:p>
            <a:r>
              <a:rPr lang="de-DE" dirty="0"/>
              <a:t>Cannabis Recreational vs. Medical – Unterschiede im Zuge einer Legalisierung </a:t>
            </a:r>
          </a:p>
        </p:txBody>
      </p:sp>
      <p:sp>
        <p:nvSpPr>
          <p:cNvPr id="3" name="Untertitel 2">
            <a:extLst>
              <a:ext uri="{FF2B5EF4-FFF2-40B4-BE49-F238E27FC236}">
                <a16:creationId xmlns:a16="http://schemas.microsoft.com/office/drawing/2014/main" id="{EAEE85B0-B50F-21F0-4555-A533965D898D}"/>
              </a:ext>
            </a:extLst>
          </p:cNvPr>
          <p:cNvSpPr>
            <a:spLocks noGrp="1"/>
          </p:cNvSpPr>
          <p:nvPr>
            <p:ph type="subTitle" idx="1"/>
          </p:nvPr>
        </p:nvSpPr>
        <p:spPr/>
        <p:txBody>
          <a:bodyPr/>
          <a:lstStyle/>
          <a:p>
            <a:r>
              <a:rPr lang="de-DE" dirty="0"/>
              <a:t>Präsentation von Apotheker Alexander Daske</a:t>
            </a:r>
          </a:p>
        </p:txBody>
      </p:sp>
    </p:spTree>
    <p:extLst>
      <p:ext uri="{BB962C8B-B14F-4D97-AF65-F5344CB8AC3E}">
        <p14:creationId xmlns:p14="http://schemas.microsoft.com/office/powerpoint/2010/main" val="3650031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374D16-AF50-0ADE-79D2-7989ABD15A42}"/>
              </a:ext>
            </a:extLst>
          </p:cNvPr>
          <p:cNvSpPr>
            <a:spLocks noGrp="1"/>
          </p:cNvSpPr>
          <p:nvPr>
            <p:ph type="title"/>
          </p:nvPr>
        </p:nvSpPr>
        <p:spPr/>
        <p:txBody>
          <a:bodyPr>
            <a:noAutofit/>
          </a:bodyPr>
          <a:lstStyle/>
          <a:p>
            <a:r>
              <a:rPr lang="de-DE" sz="1500" dirty="0"/>
              <a:t>Cannabis – aktueller Referentenentwurf des Gesetzes zum privaten und zum gemeinschaftlichen, nicht gewerblichen Eigenanbau von Cannabis zu nicht-medizinischen Zwecken – Inhalte </a:t>
            </a:r>
            <a:br>
              <a:rPr lang="de-DE" sz="1500" dirty="0"/>
            </a:br>
            <a:br>
              <a:rPr lang="de-DE" sz="1500" dirty="0"/>
            </a:br>
            <a:endParaRPr lang="de-DE" sz="1500" dirty="0"/>
          </a:p>
        </p:txBody>
      </p:sp>
      <p:sp>
        <p:nvSpPr>
          <p:cNvPr id="3" name="Inhaltsplatzhalter 2">
            <a:extLst>
              <a:ext uri="{FF2B5EF4-FFF2-40B4-BE49-F238E27FC236}">
                <a16:creationId xmlns:a16="http://schemas.microsoft.com/office/drawing/2014/main" id="{EBFFA592-7705-11FF-27FE-559AFA5B725A}"/>
              </a:ext>
            </a:extLst>
          </p:cNvPr>
          <p:cNvSpPr>
            <a:spLocks noGrp="1"/>
          </p:cNvSpPr>
          <p:nvPr>
            <p:ph idx="1"/>
          </p:nvPr>
        </p:nvSpPr>
        <p:spPr/>
        <p:txBody>
          <a:bodyPr>
            <a:normAutofit lnSpcReduction="10000"/>
          </a:bodyPr>
          <a:lstStyle/>
          <a:p>
            <a:r>
              <a:rPr lang="de-DE" dirty="0"/>
              <a:t>3 Cannabispflanzen dürfen zum Zweck des Eigenkonsums von Cannabis oder Nutzpflanzen zur nicht-gewerblichen Verwendung von Nutzhanf angebaut werden </a:t>
            </a:r>
          </a:p>
          <a:p>
            <a:r>
              <a:rPr lang="de-DE" dirty="0"/>
              <a:t>Personen über 18 Jahren </a:t>
            </a:r>
          </a:p>
          <a:p>
            <a:endParaRPr lang="de-DE" dirty="0"/>
          </a:p>
          <a:p>
            <a:r>
              <a:rPr lang="de-DE" dirty="0"/>
              <a:t>Muss vor Kindern, Jugendlichen geschützt sein !</a:t>
            </a:r>
          </a:p>
          <a:p>
            <a:r>
              <a:rPr lang="de-DE" dirty="0"/>
              <a:t>Anbau gemeinschaftlich in einem Club möglich; Erlaubnis der zuständigen Behörde, Erlaubnis ausschließlich für Anbauvereinigungen </a:t>
            </a:r>
          </a:p>
          <a:p>
            <a:r>
              <a:rPr lang="de-DE" dirty="0"/>
              <a:t>Maximal 500 Personen pro Club; alle Mitglieder über 18 Jahren</a:t>
            </a:r>
          </a:p>
          <a:p>
            <a:endParaRPr lang="de-DE" dirty="0"/>
          </a:p>
        </p:txBody>
      </p:sp>
    </p:spTree>
    <p:extLst>
      <p:ext uri="{BB962C8B-B14F-4D97-AF65-F5344CB8AC3E}">
        <p14:creationId xmlns:p14="http://schemas.microsoft.com/office/powerpoint/2010/main" val="1527091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D4BCCF-FE3C-B59E-E263-CBF45882D859}"/>
              </a:ext>
            </a:extLst>
          </p:cNvPr>
          <p:cNvSpPr>
            <a:spLocks noGrp="1"/>
          </p:cNvSpPr>
          <p:nvPr>
            <p:ph type="title"/>
          </p:nvPr>
        </p:nvSpPr>
        <p:spPr/>
        <p:txBody>
          <a:bodyPr>
            <a:noAutofit/>
          </a:bodyPr>
          <a:lstStyle/>
          <a:p>
            <a:r>
              <a:rPr lang="de-DE" sz="1500" dirty="0"/>
              <a:t>Cannabis – aktueller Referentenentwurf des Gesetzes zum privaten und zum gemeinschaftlichen, nicht gewerblichen Eigenanbau von Cannabis zu nicht-medizinischen Zwecken – Inhalte </a:t>
            </a:r>
            <a:br>
              <a:rPr lang="de-DE" sz="1500" dirty="0"/>
            </a:br>
            <a:br>
              <a:rPr lang="de-DE" sz="1500" dirty="0"/>
            </a:br>
            <a:endParaRPr lang="de-DE" sz="1500" dirty="0"/>
          </a:p>
        </p:txBody>
      </p:sp>
      <p:sp>
        <p:nvSpPr>
          <p:cNvPr id="3" name="Inhaltsplatzhalter 2">
            <a:extLst>
              <a:ext uri="{FF2B5EF4-FFF2-40B4-BE49-F238E27FC236}">
                <a16:creationId xmlns:a16="http://schemas.microsoft.com/office/drawing/2014/main" id="{A2513C21-A7EC-AA39-6634-74427310AB74}"/>
              </a:ext>
            </a:extLst>
          </p:cNvPr>
          <p:cNvSpPr>
            <a:spLocks noGrp="1"/>
          </p:cNvSpPr>
          <p:nvPr>
            <p:ph idx="1"/>
          </p:nvPr>
        </p:nvSpPr>
        <p:spPr>
          <a:xfrm>
            <a:off x="2231136" y="2638044"/>
            <a:ext cx="7729728" cy="3877056"/>
          </a:xfrm>
        </p:spPr>
        <p:txBody>
          <a:bodyPr>
            <a:normAutofit fontScale="92500" lnSpcReduction="20000"/>
          </a:bodyPr>
          <a:lstStyle/>
          <a:p>
            <a:r>
              <a:rPr lang="de-DE" dirty="0"/>
              <a:t>Ganz zentraler Punkt ist die Qualitätssicherung des Eigenanbaus oder gemeinschaftlichen Anbaus in Clubs !!!!! </a:t>
            </a:r>
          </a:p>
          <a:p>
            <a:endParaRPr lang="de-DE" dirty="0"/>
          </a:p>
          <a:p>
            <a:r>
              <a:rPr lang="de-DE" dirty="0"/>
              <a:t>Anbauvereinigungen haben sicherzustellen, dass Vorgaben des Gesetzes eingehalten werden -&gt; keine Vermischung, Beimengung von anderen psychotropen Substanzen wie Nikotin, Tabak, Lebensmitteln, alkoholhaltigen Getränken, Aromen </a:t>
            </a:r>
          </a:p>
          <a:p>
            <a:r>
              <a:rPr lang="de-DE" dirty="0"/>
              <a:t>Neutrale Verpackung und mit Beipackzettel </a:t>
            </a:r>
          </a:p>
          <a:p>
            <a:r>
              <a:rPr lang="de-DE" dirty="0"/>
              <a:t>Gewicht in Gramm, Erntedatum, Mindesthaltbarkeitsdatum, Sorte, THC Gehalt, CBD Gehalt, Dosierung, Anwendung, Risiken, Hinweise auf Beratungsstellen für Cannabis müssen gegeben werden </a:t>
            </a:r>
          </a:p>
          <a:p>
            <a:r>
              <a:rPr lang="de-DE" dirty="0"/>
              <a:t>Jungend-und Gesundheitsschutz muss gewährleistet werden -&gt; Präventionsbeauftragter in jedem Club, Ansprechperson für Suchtpräventionfragen, Gesundheits- und Jugendschutzkonzeptes muss erstellt werden </a:t>
            </a:r>
          </a:p>
          <a:p>
            <a:r>
              <a:rPr lang="de-DE" dirty="0"/>
              <a:t>Kooperation mit Suchberatungsstellen vor Ort</a:t>
            </a:r>
          </a:p>
        </p:txBody>
      </p:sp>
    </p:spTree>
    <p:extLst>
      <p:ext uri="{BB962C8B-B14F-4D97-AF65-F5344CB8AC3E}">
        <p14:creationId xmlns:p14="http://schemas.microsoft.com/office/powerpoint/2010/main" val="2009252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24889D-C400-11D2-D773-B8C71866BEDA}"/>
              </a:ext>
            </a:extLst>
          </p:cNvPr>
          <p:cNvSpPr>
            <a:spLocks noGrp="1"/>
          </p:cNvSpPr>
          <p:nvPr>
            <p:ph type="title"/>
          </p:nvPr>
        </p:nvSpPr>
        <p:spPr/>
        <p:txBody>
          <a:bodyPr>
            <a:normAutofit fontScale="90000"/>
          </a:bodyPr>
          <a:lstStyle/>
          <a:p>
            <a:r>
              <a:rPr lang="de-DE" sz="1700" dirty="0"/>
              <a:t>Cannabis – aktueller Referentenentwurf des Gesetzes zum privaten und zum gemeinschaftlichen, nicht gewerblichen Eigenanbau von Cannabis zu nicht-medizinischen Zwecken – Inhalte </a:t>
            </a:r>
            <a:br>
              <a:rPr lang="de-DE" sz="2800" dirty="0"/>
            </a:br>
            <a:br>
              <a:rPr lang="de-DE" sz="2800" dirty="0"/>
            </a:br>
            <a:endParaRPr lang="de-DE" dirty="0"/>
          </a:p>
        </p:txBody>
      </p:sp>
      <p:sp>
        <p:nvSpPr>
          <p:cNvPr id="3" name="Inhaltsplatzhalter 2">
            <a:extLst>
              <a:ext uri="{FF2B5EF4-FFF2-40B4-BE49-F238E27FC236}">
                <a16:creationId xmlns:a16="http://schemas.microsoft.com/office/drawing/2014/main" id="{7AAD8029-42CB-10D3-090E-29114C692963}"/>
              </a:ext>
            </a:extLst>
          </p:cNvPr>
          <p:cNvSpPr>
            <a:spLocks noGrp="1"/>
          </p:cNvSpPr>
          <p:nvPr>
            <p:ph idx="1"/>
          </p:nvPr>
        </p:nvSpPr>
        <p:spPr/>
        <p:txBody>
          <a:bodyPr>
            <a:normAutofit fontScale="92500" lnSpcReduction="20000"/>
          </a:bodyPr>
          <a:lstStyle/>
          <a:p>
            <a:r>
              <a:rPr lang="de-DE" u="sng" dirty="0"/>
              <a:t>Dokumentationspflichten</a:t>
            </a:r>
            <a:r>
              <a:rPr lang="de-DE" dirty="0"/>
              <a:t> </a:t>
            </a:r>
          </a:p>
          <a:p>
            <a:endParaRPr lang="de-DE" dirty="0"/>
          </a:p>
          <a:p>
            <a:r>
              <a:rPr lang="de-DE" dirty="0"/>
              <a:t>Zweck der Rückverfolgbarkeit, Nachweis der Erhaltung </a:t>
            </a:r>
          </a:p>
          <a:p>
            <a:r>
              <a:rPr lang="de-DE" dirty="0"/>
              <a:t>Name, Vorname, Anschrift der Personen, Name und Sitz der Anbauvereinigung, Name und Sitz der juristischen Personen, von denen sie Vermehrungsmaterial erhalten haben</a:t>
            </a:r>
          </a:p>
          <a:p>
            <a:pPr marL="0" indent="0">
              <a:buNone/>
            </a:pPr>
            <a:r>
              <a:rPr lang="de-DE" dirty="0"/>
              <a:t>Saatgutlieferant muss dokumentiert werden </a:t>
            </a:r>
          </a:p>
          <a:p>
            <a:pPr marL="0" indent="0">
              <a:buNone/>
            </a:pPr>
            <a:r>
              <a:rPr lang="de-DE" dirty="0"/>
              <a:t>Mengen an Cannabis in Gramm, Stückzahl des Vermehrungsmaterials, Mengen des angebauten Cannabis in Gramm, Menge des vernichteten Cannabis in Gramm, Mengen und durchschnittlicher THC Gehalt des jeweiligen Mitglieds weitergegeben Cannabis in Gramm, Datum, Name etc. </a:t>
            </a:r>
          </a:p>
        </p:txBody>
      </p:sp>
    </p:spTree>
    <p:extLst>
      <p:ext uri="{BB962C8B-B14F-4D97-AF65-F5344CB8AC3E}">
        <p14:creationId xmlns:p14="http://schemas.microsoft.com/office/powerpoint/2010/main" val="2323600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AD993E-CAEA-2869-B966-DAF3C5AC064E}"/>
              </a:ext>
            </a:extLst>
          </p:cNvPr>
          <p:cNvSpPr>
            <a:spLocks noGrp="1"/>
          </p:cNvSpPr>
          <p:nvPr>
            <p:ph type="title"/>
          </p:nvPr>
        </p:nvSpPr>
        <p:spPr/>
        <p:txBody>
          <a:bodyPr>
            <a:noAutofit/>
          </a:bodyPr>
          <a:lstStyle/>
          <a:p>
            <a:r>
              <a:rPr lang="de-DE" sz="1500" dirty="0"/>
              <a:t>Cannabis – aktueller Referentenentwurf des Gesetzes zum privaten und zum gemeinschaftlichen, nicht gewerblichen Eigenanbau von Cannabis zu nicht-medizinischen Zwecken – Inhalte </a:t>
            </a:r>
            <a:br>
              <a:rPr lang="de-DE" sz="1500" dirty="0"/>
            </a:br>
            <a:br>
              <a:rPr lang="de-DE" sz="1500" dirty="0"/>
            </a:br>
            <a:endParaRPr lang="de-DE" sz="1500" dirty="0"/>
          </a:p>
        </p:txBody>
      </p:sp>
      <p:sp>
        <p:nvSpPr>
          <p:cNvPr id="3" name="Inhaltsplatzhalter 2">
            <a:extLst>
              <a:ext uri="{FF2B5EF4-FFF2-40B4-BE49-F238E27FC236}">
                <a16:creationId xmlns:a16="http://schemas.microsoft.com/office/drawing/2014/main" id="{DB5C63A7-3D41-ED51-759B-6BF900E40B14}"/>
              </a:ext>
            </a:extLst>
          </p:cNvPr>
          <p:cNvSpPr>
            <a:spLocks noGrp="1"/>
          </p:cNvSpPr>
          <p:nvPr>
            <p:ph idx="1"/>
          </p:nvPr>
        </p:nvSpPr>
        <p:spPr>
          <a:xfrm>
            <a:off x="2231136" y="2638044"/>
            <a:ext cx="7729728" cy="3800856"/>
          </a:xfrm>
        </p:spPr>
        <p:txBody>
          <a:bodyPr>
            <a:normAutofit fontScale="85000" lnSpcReduction="20000"/>
          </a:bodyPr>
          <a:lstStyle/>
          <a:p>
            <a:r>
              <a:rPr lang="de-DE" b="1" u="sng" dirty="0"/>
              <a:t>Zusammenfassung</a:t>
            </a:r>
          </a:p>
          <a:p>
            <a:endParaRPr lang="de-DE" b="1" u="sng" dirty="0"/>
          </a:p>
          <a:p>
            <a:r>
              <a:rPr lang="de-DE" dirty="0"/>
              <a:t>Begrenzung der zulässigen Besitzmenge an Konsumcannabis außerhalb von Anbauvereinigungen auf 25 Gramm</a:t>
            </a:r>
          </a:p>
          <a:p>
            <a:r>
              <a:rPr lang="de-DE" dirty="0"/>
              <a:t>Nicht gewerbliche Anbauvereinigungen dürfen nur mit behördlicher Erlaubnis Konsumcannabis anbauen für Mitglieder </a:t>
            </a:r>
          </a:p>
          <a:p>
            <a:r>
              <a:rPr lang="de-DE" dirty="0"/>
              <a:t>Einhaltung strikter Mengen, Qualitäts-, Kinder- und Jugendschutzvorgaben </a:t>
            </a:r>
          </a:p>
          <a:p>
            <a:r>
              <a:rPr lang="de-DE" dirty="0"/>
              <a:t>Weitergabe von Cannabis nur an Volljährige Mitglieder</a:t>
            </a:r>
          </a:p>
          <a:p>
            <a:r>
              <a:rPr lang="de-DE" dirty="0"/>
              <a:t>THC Gehalt Begrenzung auf 10 % THC (18-21)</a:t>
            </a:r>
          </a:p>
          <a:p>
            <a:r>
              <a:rPr lang="de-DE" dirty="0"/>
              <a:t>Weitergabe von Cannabis in kontrollierter Qualität</a:t>
            </a:r>
          </a:p>
          <a:p>
            <a:r>
              <a:rPr lang="de-DE" dirty="0"/>
              <a:t>Werbe- und Sponsoringverbot</a:t>
            </a:r>
          </a:p>
          <a:p>
            <a:r>
              <a:rPr lang="de-DE" dirty="0"/>
              <a:t>Präventionsmaßnahmen; Kooperation mit Suchberatungsstellen, Suchtpräventionsbeauftragter in jeder Anbauvereinigung</a:t>
            </a:r>
          </a:p>
        </p:txBody>
      </p:sp>
    </p:spTree>
    <p:extLst>
      <p:ext uri="{BB962C8B-B14F-4D97-AF65-F5344CB8AC3E}">
        <p14:creationId xmlns:p14="http://schemas.microsoft.com/office/powerpoint/2010/main" val="2770842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1B8460-5069-C86C-63B0-E62CA73A3D6D}"/>
              </a:ext>
            </a:extLst>
          </p:cNvPr>
          <p:cNvSpPr>
            <a:spLocks noGrp="1"/>
          </p:cNvSpPr>
          <p:nvPr>
            <p:ph type="title"/>
          </p:nvPr>
        </p:nvSpPr>
        <p:spPr/>
        <p:txBody>
          <a:bodyPr>
            <a:normAutofit fontScale="90000"/>
          </a:bodyPr>
          <a:lstStyle/>
          <a:p>
            <a:br>
              <a:rPr lang="de-DE" sz="1700" dirty="0"/>
            </a:br>
            <a:br>
              <a:rPr lang="de-DE" sz="1700" dirty="0"/>
            </a:br>
            <a:br>
              <a:rPr lang="de-DE" sz="1700" dirty="0"/>
            </a:br>
            <a:r>
              <a:rPr lang="de-DE" sz="1700" dirty="0"/>
              <a:t>Cannabis – aktueller Referentenentwurf des Gesetzes zum privaten und zum gemeinschaftlichen, nicht gewerblichen Eigenanbau von Cannabis zu nicht-medizinischen Zwecken – Inhalte </a:t>
            </a:r>
            <a:br>
              <a:rPr lang="de-DE" sz="2800" dirty="0"/>
            </a:br>
            <a:br>
              <a:rPr lang="de-DE" sz="2800" dirty="0"/>
            </a:br>
            <a:endParaRPr lang="de-DE" dirty="0"/>
          </a:p>
        </p:txBody>
      </p:sp>
      <p:sp>
        <p:nvSpPr>
          <p:cNvPr id="3" name="Inhaltsplatzhalter 2">
            <a:extLst>
              <a:ext uri="{FF2B5EF4-FFF2-40B4-BE49-F238E27FC236}">
                <a16:creationId xmlns:a16="http://schemas.microsoft.com/office/drawing/2014/main" id="{D06FFC85-16F8-2E8C-B4A6-CDBECDCE9BD7}"/>
              </a:ext>
            </a:extLst>
          </p:cNvPr>
          <p:cNvSpPr>
            <a:spLocks noGrp="1"/>
          </p:cNvSpPr>
          <p:nvPr>
            <p:ph idx="1"/>
          </p:nvPr>
        </p:nvSpPr>
        <p:spPr/>
        <p:txBody>
          <a:bodyPr/>
          <a:lstStyle/>
          <a:p>
            <a:endParaRPr lang="de-DE" b="0" i="0" dirty="0">
              <a:solidFill>
                <a:srgbClr val="000000"/>
              </a:solidFill>
              <a:effectLst/>
              <a:latin typeface="Helvetica" pitchFamily="2" charset="0"/>
            </a:endParaRPr>
          </a:p>
          <a:p>
            <a:r>
              <a:rPr lang="de-DE" dirty="0">
                <a:solidFill>
                  <a:srgbClr val="000000"/>
                </a:solidFill>
                <a:latin typeface="Helvetica" pitchFamily="2" charset="0"/>
              </a:rPr>
              <a:t>Für die zweite Hälfte des Jahres, ist der weitere Referentenentwurf geplant bzgl. Der Umsetzung der zweiten Säule; Pilotprojekte für die Freigabe von Cannabis </a:t>
            </a:r>
          </a:p>
          <a:p>
            <a:r>
              <a:rPr lang="de-DE" b="0" i="0" dirty="0">
                <a:solidFill>
                  <a:srgbClr val="000000"/>
                </a:solidFill>
                <a:effectLst/>
                <a:latin typeface="Helvetica" pitchFamily="2" charset="0"/>
              </a:rPr>
              <a:t>Für nach der parlamentarischen Sommerpause hat das BMG darüber hinaus den Säule-2-Gesetzentwurf angekündigt. Dieser sieht regionale Modellvorhaben mit kommerziellen Lieferketten vor. Der Gesetzentwurf zu Säule 2 werde voraussichtlich der Europäischen Kommission zur Prüfung vorgelegt, </a:t>
            </a:r>
            <a:r>
              <a:rPr lang="de-DE" b="0" i="0" u="none" strike="noStrike" dirty="0">
                <a:solidFill>
                  <a:srgbClr val="BB3633"/>
                </a:solidFill>
                <a:effectLst/>
                <a:latin typeface="Helvetica" pitchFamily="2" charset="0"/>
                <a:hlinkClick r:id="rId2"/>
              </a:rPr>
              <a:t>schreibt das Ministerium auf seiner Website</a:t>
            </a:r>
            <a:r>
              <a:rPr lang="de-DE" b="0" i="0" dirty="0">
                <a:solidFill>
                  <a:srgbClr val="000000"/>
                </a:solidFill>
                <a:effectLst/>
                <a:latin typeface="Helvetica" pitchFamily="2" charset="0"/>
              </a:rPr>
              <a:t>.</a:t>
            </a:r>
            <a:endParaRPr lang="de-DE" dirty="0"/>
          </a:p>
        </p:txBody>
      </p:sp>
    </p:spTree>
    <p:extLst>
      <p:ext uri="{BB962C8B-B14F-4D97-AF65-F5344CB8AC3E}">
        <p14:creationId xmlns:p14="http://schemas.microsoft.com/office/powerpoint/2010/main" val="3548962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F852A-AE12-29DE-ACE0-A37E3D07A389}"/>
              </a:ext>
            </a:extLst>
          </p:cNvPr>
          <p:cNvSpPr>
            <a:spLocks noGrp="1"/>
          </p:cNvSpPr>
          <p:nvPr>
            <p:ph type="title"/>
          </p:nvPr>
        </p:nvSpPr>
        <p:spPr/>
        <p:txBody>
          <a:bodyPr>
            <a:normAutofit fontScale="90000"/>
          </a:bodyPr>
          <a:lstStyle/>
          <a:p>
            <a:br>
              <a:rPr lang="de-DE" sz="1700" dirty="0"/>
            </a:br>
            <a:br>
              <a:rPr lang="de-DE" sz="1700" dirty="0"/>
            </a:br>
            <a:br>
              <a:rPr lang="de-DE" sz="1700" dirty="0"/>
            </a:br>
            <a:r>
              <a:rPr lang="de-DE" sz="1700" dirty="0"/>
              <a:t>Cannabis – aktueller Referentenentwurf des Gesetzes zum privaten und zum gemeinschaftlichen, nicht gewerblichen Eigenanbau von Cannabis zu nicht-medizinischen Zwecken – Inhalte </a:t>
            </a:r>
            <a:br>
              <a:rPr lang="de-DE" sz="2800" dirty="0"/>
            </a:br>
            <a:br>
              <a:rPr lang="de-DE" sz="2800" dirty="0"/>
            </a:br>
            <a:endParaRPr lang="de-DE" dirty="0"/>
          </a:p>
        </p:txBody>
      </p:sp>
      <p:pic>
        <p:nvPicPr>
          <p:cNvPr id="4" name="Inhaltsplatzhalter 3">
            <a:extLst>
              <a:ext uri="{FF2B5EF4-FFF2-40B4-BE49-F238E27FC236}">
                <a16:creationId xmlns:a16="http://schemas.microsoft.com/office/drawing/2014/main" id="{56855B3C-0318-8085-DE43-CC6E18FC50FF}"/>
              </a:ext>
            </a:extLst>
          </p:cNvPr>
          <p:cNvPicPr>
            <a:picLocks noGrp="1" noChangeAspect="1"/>
          </p:cNvPicPr>
          <p:nvPr>
            <p:ph idx="1"/>
          </p:nvPr>
        </p:nvPicPr>
        <p:blipFill>
          <a:blip r:embed="rId2"/>
          <a:stretch>
            <a:fillRect/>
          </a:stretch>
        </p:blipFill>
        <p:spPr>
          <a:xfrm>
            <a:off x="4255035" y="2120583"/>
            <a:ext cx="3681930" cy="4737417"/>
          </a:xfrm>
          <a:prstGeom prst="rect">
            <a:avLst/>
          </a:prstGeom>
        </p:spPr>
      </p:pic>
    </p:spTree>
    <p:extLst>
      <p:ext uri="{BB962C8B-B14F-4D97-AF65-F5344CB8AC3E}">
        <p14:creationId xmlns:p14="http://schemas.microsoft.com/office/powerpoint/2010/main" val="52689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3D1C54-3E4A-2AEA-4FEE-214184898A53}"/>
              </a:ext>
            </a:extLst>
          </p:cNvPr>
          <p:cNvSpPr>
            <a:spLocks noGrp="1"/>
          </p:cNvSpPr>
          <p:nvPr>
            <p:ph type="title"/>
          </p:nvPr>
        </p:nvSpPr>
        <p:spPr/>
        <p:txBody>
          <a:bodyPr>
            <a:noAutofit/>
          </a:bodyPr>
          <a:lstStyle/>
          <a:p>
            <a:r>
              <a:rPr lang="de-DE" sz="1500" dirty="0"/>
              <a:t>Cannabis – aktueller Referentenentwurf des Gesetzes zum privaten und zum gemeinschaftlichen, nicht gewerblichen Eigenanbau von Cannabis zu nicht-medizinischen Zwecken – Inhalte </a:t>
            </a:r>
            <a:br>
              <a:rPr lang="de-DE" sz="1500" dirty="0"/>
            </a:br>
            <a:br>
              <a:rPr lang="de-DE" sz="1500" dirty="0"/>
            </a:br>
            <a:endParaRPr lang="de-DE" sz="1500" dirty="0"/>
          </a:p>
        </p:txBody>
      </p:sp>
      <p:pic>
        <p:nvPicPr>
          <p:cNvPr id="4" name="Inhaltsplatzhalter 3">
            <a:extLst>
              <a:ext uri="{FF2B5EF4-FFF2-40B4-BE49-F238E27FC236}">
                <a16:creationId xmlns:a16="http://schemas.microsoft.com/office/drawing/2014/main" id="{4E3CED46-BA5A-5BE3-7661-EB8B270AA7CF}"/>
              </a:ext>
            </a:extLst>
          </p:cNvPr>
          <p:cNvPicPr>
            <a:picLocks noGrp="1" noChangeAspect="1"/>
          </p:cNvPicPr>
          <p:nvPr>
            <p:ph idx="1"/>
          </p:nvPr>
        </p:nvPicPr>
        <p:blipFill>
          <a:blip r:embed="rId2"/>
          <a:stretch>
            <a:fillRect/>
          </a:stretch>
        </p:blipFill>
        <p:spPr>
          <a:xfrm>
            <a:off x="2231136" y="2244725"/>
            <a:ext cx="8182972" cy="4613275"/>
          </a:xfrm>
          <a:prstGeom prst="rect">
            <a:avLst/>
          </a:prstGeom>
        </p:spPr>
      </p:pic>
      <p:sp>
        <p:nvSpPr>
          <p:cNvPr id="5" name="Oval 4">
            <a:extLst>
              <a:ext uri="{FF2B5EF4-FFF2-40B4-BE49-F238E27FC236}">
                <a16:creationId xmlns:a16="http://schemas.microsoft.com/office/drawing/2014/main" id="{035B2810-0DC9-0E12-79BE-7FDAC5B0ABFE}"/>
              </a:ext>
            </a:extLst>
          </p:cNvPr>
          <p:cNvSpPr/>
          <p:nvPr/>
        </p:nvSpPr>
        <p:spPr>
          <a:xfrm>
            <a:off x="10299700" y="736600"/>
            <a:ext cx="1892300" cy="5613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2022</a:t>
            </a:r>
          </a:p>
          <a:p>
            <a:pPr algn="ctr"/>
            <a:r>
              <a:rPr lang="de-DE" dirty="0"/>
              <a:t>Medizinisches Cannabis </a:t>
            </a:r>
          </a:p>
          <a:p>
            <a:pPr algn="ctr"/>
            <a:r>
              <a:rPr lang="de-DE" dirty="0"/>
              <a:t>24.000 Kilogramm</a:t>
            </a:r>
          </a:p>
          <a:p>
            <a:pPr algn="ctr"/>
            <a:r>
              <a:rPr lang="de-DE" dirty="0"/>
              <a:t>Deutlicher Anstieg </a:t>
            </a:r>
          </a:p>
          <a:p>
            <a:pPr algn="ctr"/>
            <a:r>
              <a:rPr lang="de-DE" dirty="0"/>
              <a:t>Ca. 10 % Patientenzuwachs </a:t>
            </a:r>
          </a:p>
          <a:p>
            <a:pPr algn="ctr"/>
            <a:r>
              <a:rPr lang="de-DE" dirty="0"/>
              <a:t>300000 Cannabispatienten insgesamt aktuell in Deutschland</a:t>
            </a:r>
          </a:p>
        </p:txBody>
      </p:sp>
    </p:spTree>
    <p:extLst>
      <p:ext uri="{BB962C8B-B14F-4D97-AF65-F5344CB8AC3E}">
        <p14:creationId xmlns:p14="http://schemas.microsoft.com/office/powerpoint/2010/main" val="2530852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5E271F-4E95-6A2F-50A7-887D76EE8A3F}"/>
              </a:ext>
            </a:extLst>
          </p:cNvPr>
          <p:cNvSpPr>
            <a:spLocks noGrp="1"/>
          </p:cNvSpPr>
          <p:nvPr>
            <p:ph type="title"/>
          </p:nvPr>
        </p:nvSpPr>
        <p:spPr/>
        <p:txBody>
          <a:bodyPr>
            <a:noAutofit/>
          </a:bodyPr>
          <a:lstStyle/>
          <a:p>
            <a:r>
              <a:rPr lang="de-DE" sz="1500" dirty="0"/>
              <a:t>Cannabis – aktueller Referentenentwurf des Gesetzes zum privaten und zum gemeinschaftlichen, nicht gewerblichen Eigenanbau von Cannabis zu nicht-medizinischen Zwecken – Inhalte </a:t>
            </a:r>
            <a:br>
              <a:rPr lang="de-DE" sz="1500" dirty="0"/>
            </a:br>
            <a:br>
              <a:rPr lang="de-DE" sz="1500" dirty="0"/>
            </a:br>
            <a:endParaRPr lang="de-DE" sz="1500" dirty="0"/>
          </a:p>
        </p:txBody>
      </p:sp>
      <p:sp>
        <p:nvSpPr>
          <p:cNvPr id="3" name="Inhaltsplatzhalter 2">
            <a:extLst>
              <a:ext uri="{FF2B5EF4-FFF2-40B4-BE49-F238E27FC236}">
                <a16:creationId xmlns:a16="http://schemas.microsoft.com/office/drawing/2014/main" id="{8BE703F6-E514-06D9-C89B-B3A2394665B2}"/>
              </a:ext>
            </a:extLst>
          </p:cNvPr>
          <p:cNvSpPr>
            <a:spLocks noGrp="1"/>
          </p:cNvSpPr>
          <p:nvPr>
            <p:ph idx="1"/>
          </p:nvPr>
        </p:nvSpPr>
        <p:spPr>
          <a:xfrm>
            <a:off x="2231136" y="2638044"/>
            <a:ext cx="2569464" cy="3101983"/>
          </a:xfrm>
        </p:spPr>
        <p:txBody>
          <a:bodyPr/>
          <a:lstStyle/>
          <a:p>
            <a:r>
              <a:rPr lang="de-DE" dirty="0"/>
              <a:t>Wie ist das Meinungsbild in Deutschland bzgl. einer Legalisierung, Entkriminalisierung ?</a:t>
            </a:r>
          </a:p>
        </p:txBody>
      </p:sp>
      <p:pic>
        <p:nvPicPr>
          <p:cNvPr id="4" name="Grafik 3">
            <a:extLst>
              <a:ext uri="{FF2B5EF4-FFF2-40B4-BE49-F238E27FC236}">
                <a16:creationId xmlns:a16="http://schemas.microsoft.com/office/drawing/2014/main" id="{D3FC5DE5-488A-28EC-CB9E-022E18D5543C}"/>
              </a:ext>
            </a:extLst>
          </p:cNvPr>
          <p:cNvPicPr>
            <a:picLocks noChangeAspect="1"/>
          </p:cNvPicPr>
          <p:nvPr/>
        </p:nvPicPr>
        <p:blipFill>
          <a:blip r:embed="rId2"/>
          <a:stretch>
            <a:fillRect/>
          </a:stretch>
        </p:blipFill>
        <p:spPr>
          <a:xfrm>
            <a:off x="5289698" y="2233235"/>
            <a:ext cx="4671166" cy="4346886"/>
          </a:xfrm>
          <a:prstGeom prst="rect">
            <a:avLst/>
          </a:prstGeom>
        </p:spPr>
      </p:pic>
    </p:spTree>
    <p:extLst>
      <p:ext uri="{BB962C8B-B14F-4D97-AF65-F5344CB8AC3E}">
        <p14:creationId xmlns:p14="http://schemas.microsoft.com/office/powerpoint/2010/main" val="1824112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85E327-D9A5-BC30-65AC-BF0735BCE9C0}"/>
              </a:ext>
            </a:extLst>
          </p:cNvPr>
          <p:cNvSpPr>
            <a:spLocks noGrp="1"/>
          </p:cNvSpPr>
          <p:nvPr>
            <p:ph type="title"/>
          </p:nvPr>
        </p:nvSpPr>
        <p:spPr/>
        <p:txBody>
          <a:bodyPr>
            <a:noAutofit/>
          </a:bodyPr>
          <a:lstStyle/>
          <a:p>
            <a:r>
              <a:rPr lang="de-DE" sz="1500" dirty="0"/>
              <a:t>Cannabis – aktueller Referentenentwurf des Gesetzes zum privaten und zum gemeinschaftlichen, nicht gewerblichen Eigenanbau von Cannabis zu nicht-medizinischen Zwecken – Inhalte </a:t>
            </a:r>
            <a:br>
              <a:rPr lang="de-DE" sz="1500" dirty="0"/>
            </a:br>
            <a:br>
              <a:rPr lang="de-DE" sz="1500" dirty="0"/>
            </a:br>
            <a:endParaRPr lang="de-DE" sz="1500" dirty="0"/>
          </a:p>
        </p:txBody>
      </p:sp>
      <p:pic>
        <p:nvPicPr>
          <p:cNvPr id="4" name="Inhaltsplatzhalter 3">
            <a:extLst>
              <a:ext uri="{FF2B5EF4-FFF2-40B4-BE49-F238E27FC236}">
                <a16:creationId xmlns:a16="http://schemas.microsoft.com/office/drawing/2014/main" id="{9BF4AD64-7996-2D2C-A22C-6B66413F4137}"/>
              </a:ext>
            </a:extLst>
          </p:cNvPr>
          <p:cNvPicPr>
            <a:picLocks noGrp="1" noChangeAspect="1"/>
          </p:cNvPicPr>
          <p:nvPr>
            <p:ph idx="1"/>
          </p:nvPr>
        </p:nvPicPr>
        <p:blipFill>
          <a:blip r:embed="rId2"/>
          <a:stretch>
            <a:fillRect/>
          </a:stretch>
        </p:blipFill>
        <p:spPr>
          <a:xfrm>
            <a:off x="3912529" y="1912111"/>
            <a:ext cx="4366941" cy="4690229"/>
          </a:xfrm>
          <a:prstGeom prst="rect">
            <a:avLst/>
          </a:prstGeom>
        </p:spPr>
      </p:pic>
    </p:spTree>
    <p:extLst>
      <p:ext uri="{BB962C8B-B14F-4D97-AF65-F5344CB8AC3E}">
        <p14:creationId xmlns:p14="http://schemas.microsoft.com/office/powerpoint/2010/main" val="1865971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A4B815-62C9-2EE0-38C1-826B327F4BDC}"/>
              </a:ext>
            </a:extLst>
          </p:cNvPr>
          <p:cNvSpPr>
            <a:spLocks noGrp="1"/>
          </p:cNvSpPr>
          <p:nvPr>
            <p:ph type="title"/>
          </p:nvPr>
        </p:nvSpPr>
        <p:spPr/>
        <p:txBody>
          <a:bodyPr>
            <a:normAutofit fontScale="90000"/>
          </a:bodyPr>
          <a:lstStyle/>
          <a:p>
            <a:r>
              <a:rPr lang="de-DE" sz="1700" dirty="0"/>
              <a:t>Cannabis – aktueller Referentenentwurf des Gesetzes zum privaten und zum gemeinschaftlichen, nicht gewerblichen Eigenanbau von Cannabis zu nicht-medizinischen Zwecken – Inhalte </a:t>
            </a:r>
            <a:br>
              <a:rPr lang="de-DE" sz="2800" dirty="0"/>
            </a:br>
            <a:br>
              <a:rPr lang="de-DE" sz="2800" dirty="0"/>
            </a:br>
            <a:endParaRPr lang="de-DE" dirty="0"/>
          </a:p>
        </p:txBody>
      </p:sp>
      <p:pic>
        <p:nvPicPr>
          <p:cNvPr id="4" name="Inhaltsplatzhalter 3">
            <a:extLst>
              <a:ext uri="{FF2B5EF4-FFF2-40B4-BE49-F238E27FC236}">
                <a16:creationId xmlns:a16="http://schemas.microsoft.com/office/drawing/2014/main" id="{F444C4B8-965A-F4B9-E4BD-8466C4793D5C}"/>
              </a:ext>
            </a:extLst>
          </p:cNvPr>
          <p:cNvPicPr>
            <a:picLocks noGrp="1" noChangeAspect="1"/>
          </p:cNvPicPr>
          <p:nvPr>
            <p:ph idx="1"/>
          </p:nvPr>
        </p:nvPicPr>
        <p:blipFill>
          <a:blip r:embed="rId2"/>
          <a:stretch>
            <a:fillRect/>
          </a:stretch>
        </p:blipFill>
        <p:spPr>
          <a:xfrm>
            <a:off x="2598533" y="2257425"/>
            <a:ext cx="6586351" cy="4410075"/>
          </a:xfrm>
          <a:prstGeom prst="rect">
            <a:avLst/>
          </a:prstGeom>
        </p:spPr>
      </p:pic>
    </p:spTree>
    <p:extLst>
      <p:ext uri="{BB962C8B-B14F-4D97-AF65-F5344CB8AC3E}">
        <p14:creationId xmlns:p14="http://schemas.microsoft.com/office/powerpoint/2010/main" val="2542446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Transparenzerklärung</a:t>
            </a:r>
          </a:p>
        </p:txBody>
      </p:sp>
      <p:sp>
        <p:nvSpPr>
          <p:cNvPr id="3" name="Inhaltsplatzhalter 2"/>
          <p:cNvSpPr>
            <a:spLocks noGrp="1"/>
          </p:cNvSpPr>
          <p:nvPr>
            <p:ph idx="1"/>
          </p:nvPr>
        </p:nvSpPr>
        <p:spPr/>
        <p:txBody>
          <a:bodyPr>
            <a:normAutofit fontScale="70000" lnSpcReduction="20000"/>
          </a:bodyPr>
          <a:lstStyle/>
          <a:p>
            <a:endParaRPr lang="de-DE" dirty="0"/>
          </a:p>
          <a:p>
            <a:endParaRPr lang="de-DE" dirty="0"/>
          </a:p>
          <a:p>
            <a:pPr marL="342900" indent="-342900"/>
            <a:r>
              <a:rPr lang="de-DE" dirty="0"/>
              <a:t>Name: Alexander Daske</a:t>
            </a:r>
          </a:p>
          <a:p>
            <a:pPr marL="342900" indent="-342900"/>
            <a:r>
              <a:rPr lang="de-DE" dirty="0"/>
              <a:t>Studium der Pharmazie an der Johannes Gutenberg Universität in Mainz</a:t>
            </a:r>
          </a:p>
          <a:p>
            <a:pPr marL="342900" indent="-342900"/>
            <a:r>
              <a:rPr lang="de-DE" dirty="0"/>
              <a:t>Apotheker &amp; Teamleiter in der Collini Apotheke in Mannheim; Leiter des Versandhandels (externe Betriebsstätte nach §4 Abs.3 Apothekenbetriebsordnung)</a:t>
            </a:r>
          </a:p>
          <a:p>
            <a:pPr marL="342900" indent="-342900"/>
            <a:r>
              <a:rPr lang="de-DE" dirty="0"/>
              <a:t>Leitung der Palliativ-und Cannabisabteilung </a:t>
            </a:r>
          </a:p>
          <a:p>
            <a:pPr marL="342900" indent="-342900"/>
            <a:r>
              <a:rPr lang="de-DE" dirty="0"/>
              <a:t>Dozent an der Fachhochschule; Schmerz-und Palliativtherapie</a:t>
            </a:r>
          </a:p>
          <a:p>
            <a:pPr marL="342900" indent="-342900"/>
            <a:r>
              <a:rPr lang="de-DE" dirty="0"/>
              <a:t>Tätig in beratender Funktion für mehrere Firmen wie Vayamed, Demecan, Tilray, Stada, </a:t>
            </a:r>
            <a:r>
              <a:rPr lang="de-DE" dirty="0" err="1"/>
              <a:t>Canopy</a:t>
            </a:r>
            <a:r>
              <a:rPr lang="de-DE" dirty="0"/>
              <a:t>,  Cannamedical, Saxonia Diagnostics, Bathera, Eurox GmbH, Neuraxpharm, KannanolUg,  </a:t>
            </a:r>
            <a:r>
              <a:rPr lang="de-DE" dirty="0" err="1"/>
              <a:t>Adven</a:t>
            </a:r>
            <a:r>
              <a:rPr lang="de-DE" dirty="0"/>
              <a:t>, </a:t>
            </a:r>
            <a:r>
              <a:rPr lang="de-DE" dirty="0" err="1"/>
              <a:t>Cannovum</a:t>
            </a:r>
            <a:r>
              <a:rPr lang="de-DE" dirty="0"/>
              <a:t>, </a:t>
            </a:r>
            <a:r>
              <a:rPr lang="de-DE" dirty="0" err="1"/>
              <a:t>Heyday</a:t>
            </a:r>
            <a:r>
              <a:rPr lang="de-DE" dirty="0"/>
              <a:t>, </a:t>
            </a:r>
          </a:p>
          <a:p>
            <a:pPr marL="342900" indent="-342900"/>
            <a:r>
              <a:rPr lang="de-DE" dirty="0"/>
              <a:t>Tätig als Berater für verschiedene Vereine und Verbände wie den Drogenverein Mannheim sowie den VCA</a:t>
            </a:r>
          </a:p>
          <a:p>
            <a:endParaRPr lang="de-DE" dirty="0"/>
          </a:p>
        </p:txBody>
      </p:sp>
      <p:pic>
        <p:nvPicPr>
          <p:cNvPr id="4" name="Grafik 3"/>
          <p:cNvPicPr>
            <a:picLocks noChangeAspect="1"/>
          </p:cNvPicPr>
          <p:nvPr/>
        </p:nvPicPr>
        <p:blipFill>
          <a:blip r:embed="rId2"/>
          <a:stretch>
            <a:fillRect/>
          </a:stretch>
        </p:blipFill>
        <p:spPr>
          <a:xfrm>
            <a:off x="9959228" y="368660"/>
            <a:ext cx="1424093" cy="2160240"/>
          </a:xfrm>
          <a:prstGeom prst="rect">
            <a:avLst/>
          </a:prstGeom>
        </p:spPr>
      </p:pic>
    </p:spTree>
    <p:extLst>
      <p:ext uri="{BB962C8B-B14F-4D97-AF65-F5344CB8AC3E}">
        <p14:creationId xmlns:p14="http://schemas.microsoft.com/office/powerpoint/2010/main" val="3289302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27753E-2E17-D434-6570-B5132414B6A4}"/>
              </a:ext>
            </a:extLst>
          </p:cNvPr>
          <p:cNvSpPr>
            <a:spLocks noGrp="1"/>
          </p:cNvSpPr>
          <p:nvPr>
            <p:ph type="title"/>
          </p:nvPr>
        </p:nvSpPr>
        <p:spPr/>
        <p:txBody>
          <a:bodyPr>
            <a:noAutofit/>
          </a:bodyPr>
          <a:lstStyle/>
          <a:p>
            <a:r>
              <a:rPr lang="de-DE" sz="1500" dirty="0"/>
              <a:t>Cannabis – aktueller Referentenentwurf des Gesetzes zum privaten und zum gemeinschaftlichen, nicht gewerblichen Eigenanbau von Cannabis zu nicht-medizinischen Zwecken – Inhalte </a:t>
            </a:r>
            <a:br>
              <a:rPr lang="de-DE" sz="1500" dirty="0"/>
            </a:br>
            <a:br>
              <a:rPr lang="de-DE" sz="1500" dirty="0"/>
            </a:br>
            <a:endParaRPr lang="de-DE" sz="1500" dirty="0"/>
          </a:p>
        </p:txBody>
      </p:sp>
      <p:pic>
        <p:nvPicPr>
          <p:cNvPr id="4" name="Inhaltsplatzhalter 3">
            <a:extLst>
              <a:ext uri="{FF2B5EF4-FFF2-40B4-BE49-F238E27FC236}">
                <a16:creationId xmlns:a16="http://schemas.microsoft.com/office/drawing/2014/main" id="{BE6677C9-18F7-8D0C-D64B-63190BFAFCD6}"/>
              </a:ext>
            </a:extLst>
          </p:cNvPr>
          <p:cNvPicPr>
            <a:picLocks noGrp="1" noChangeAspect="1"/>
          </p:cNvPicPr>
          <p:nvPr>
            <p:ph idx="1"/>
          </p:nvPr>
        </p:nvPicPr>
        <p:blipFill>
          <a:blip r:embed="rId2"/>
          <a:stretch>
            <a:fillRect/>
          </a:stretch>
        </p:blipFill>
        <p:spPr>
          <a:xfrm>
            <a:off x="3291201" y="2153412"/>
            <a:ext cx="5609598" cy="4361688"/>
          </a:xfrm>
          <a:prstGeom prst="rect">
            <a:avLst/>
          </a:prstGeom>
        </p:spPr>
      </p:pic>
    </p:spTree>
    <p:extLst>
      <p:ext uri="{BB962C8B-B14F-4D97-AF65-F5344CB8AC3E}">
        <p14:creationId xmlns:p14="http://schemas.microsoft.com/office/powerpoint/2010/main" val="1101603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1EC416-D40E-86BA-2F0A-FBB0F87524C7}"/>
              </a:ext>
            </a:extLst>
          </p:cNvPr>
          <p:cNvSpPr>
            <a:spLocks noGrp="1"/>
          </p:cNvSpPr>
          <p:nvPr>
            <p:ph type="title"/>
          </p:nvPr>
        </p:nvSpPr>
        <p:spPr/>
        <p:txBody>
          <a:bodyPr>
            <a:noAutofit/>
          </a:bodyPr>
          <a:lstStyle/>
          <a:p>
            <a:r>
              <a:rPr lang="de-DE" sz="1500" dirty="0"/>
              <a:t>Cannabis – aktueller Referentenentwurf des Gesetzes zum privaten und zum gemeinschaftlichen, nicht gewerblichen Eigenanbau von Cannabis zu nicht-medizinischen Zwecken – Inhalte </a:t>
            </a:r>
            <a:br>
              <a:rPr lang="de-DE" sz="1500" dirty="0"/>
            </a:br>
            <a:br>
              <a:rPr lang="de-DE" sz="1500" dirty="0"/>
            </a:br>
            <a:endParaRPr lang="de-DE" sz="1500" dirty="0"/>
          </a:p>
        </p:txBody>
      </p:sp>
      <p:pic>
        <p:nvPicPr>
          <p:cNvPr id="4" name="Inhaltsplatzhalter 3">
            <a:extLst>
              <a:ext uri="{FF2B5EF4-FFF2-40B4-BE49-F238E27FC236}">
                <a16:creationId xmlns:a16="http://schemas.microsoft.com/office/drawing/2014/main" id="{2AC1CE92-79BB-D2CE-475A-371B68C511AD}"/>
              </a:ext>
            </a:extLst>
          </p:cNvPr>
          <p:cNvPicPr>
            <a:picLocks noGrp="1" noChangeAspect="1"/>
          </p:cNvPicPr>
          <p:nvPr>
            <p:ph idx="1"/>
          </p:nvPr>
        </p:nvPicPr>
        <p:blipFill>
          <a:blip r:embed="rId2"/>
          <a:stretch>
            <a:fillRect/>
          </a:stretch>
        </p:blipFill>
        <p:spPr>
          <a:xfrm>
            <a:off x="2092278" y="2371725"/>
            <a:ext cx="8178678" cy="4029075"/>
          </a:xfrm>
          <a:prstGeom prst="rect">
            <a:avLst/>
          </a:prstGeom>
        </p:spPr>
      </p:pic>
    </p:spTree>
    <p:extLst>
      <p:ext uri="{BB962C8B-B14F-4D97-AF65-F5344CB8AC3E}">
        <p14:creationId xmlns:p14="http://schemas.microsoft.com/office/powerpoint/2010/main" val="481101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4DFE5E-FAB0-72B6-7173-B074840E8D8D}"/>
              </a:ext>
            </a:extLst>
          </p:cNvPr>
          <p:cNvSpPr>
            <a:spLocks noGrp="1"/>
          </p:cNvSpPr>
          <p:nvPr>
            <p:ph type="title"/>
          </p:nvPr>
        </p:nvSpPr>
        <p:spPr/>
        <p:txBody>
          <a:bodyPr>
            <a:normAutofit fontScale="90000"/>
          </a:bodyPr>
          <a:lstStyle/>
          <a:p>
            <a:br>
              <a:rPr lang="de-DE" sz="1700" dirty="0"/>
            </a:br>
            <a:br>
              <a:rPr lang="de-DE" sz="1700" dirty="0"/>
            </a:br>
            <a:br>
              <a:rPr lang="de-DE" sz="1700" dirty="0"/>
            </a:br>
            <a:br>
              <a:rPr lang="de-DE" sz="1700" dirty="0"/>
            </a:br>
            <a:br>
              <a:rPr lang="de-DE" sz="1700" dirty="0"/>
            </a:br>
            <a:r>
              <a:rPr lang="de-DE" sz="1700" dirty="0"/>
              <a:t>Einordnung Recreational Cannabis in Europa und der Welt ? Auswirkungen einer Legalisierung auf den deutschen Markt </a:t>
            </a:r>
            <a:br>
              <a:rPr lang="de-DE" sz="2800" dirty="0"/>
            </a:br>
            <a:br>
              <a:rPr lang="de-DE" sz="4000" dirty="0"/>
            </a:br>
            <a:br>
              <a:rPr lang="de-DE" sz="4000" dirty="0"/>
            </a:br>
            <a:endParaRPr lang="de-DE" dirty="0"/>
          </a:p>
        </p:txBody>
      </p:sp>
      <p:sp>
        <p:nvSpPr>
          <p:cNvPr id="3" name="Inhaltsplatzhalter 2">
            <a:extLst>
              <a:ext uri="{FF2B5EF4-FFF2-40B4-BE49-F238E27FC236}">
                <a16:creationId xmlns:a16="http://schemas.microsoft.com/office/drawing/2014/main" id="{BABB3A87-674F-5862-B73E-DA8B55B137B2}"/>
              </a:ext>
            </a:extLst>
          </p:cNvPr>
          <p:cNvSpPr>
            <a:spLocks noGrp="1"/>
          </p:cNvSpPr>
          <p:nvPr>
            <p:ph idx="1"/>
          </p:nvPr>
        </p:nvSpPr>
        <p:spPr/>
        <p:txBody>
          <a:bodyPr/>
          <a:lstStyle/>
          <a:p>
            <a:r>
              <a:rPr lang="de-DE" dirty="0"/>
              <a:t>Es gibt einige Länder in Europa und Nicht- EU die spezielle Regelungen für Cannabis haben -&gt; Legalisierung, Entkriminalisierung oder ein Freigabemodell für Coffeeshops also „Soft Drug“</a:t>
            </a:r>
          </a:p>
          <a:p>
            <a:endParaRPr lang="de-DE" dirty="0"/>
          </a:p>
          <a:p>
            <a:r>
              <a:rPr lang="de-DE" dirty="0"/>
              <a:t>Kauf und Besitz von Cannabis soll nach den Plänen der Bundesregierung 2024 in Grenzen erlaubt werden (Privat und Anbauvereinigung) </a:t>
            </a:r>
          </a:p>
          <a:p>
            <a:r>
              <a:rPr lang="de-DE" dirty="0"/>
              <a:t>Eckpunkte sind im neuen Referentenentwurf zusammengefasst</a:t>
            </a:r>
          </a:p>
          <a:p>
            <a:r>
              <a:rPr lang="de-DE" dirty="0"/>
              <a:t>Es gibt einige Länder, die spezielle Regelungen für Cannabis haben </a:t>
            </a:r>
          </a:p>
        </p:txBody>
      </p:sp>
    </p:spTree>
    <p:extLst>
      <p:ext uri="{BB962C8B-B14F-4D97-AF65-F5344CB8AC3E}">
        <p14:creationId xmlns:p14="http://schemas.microsoft.com/office/powerpoint/2010/main" val="802386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11BCEA-2F02-48E0-B735-8ABE8BEF2B73}"/>
              </a:ext>
            </a:extLst>
          </p:cNvPr>
          <p:cNvSpPr>
            <a:spLocks noGrp="1"/>
          </p:cNvSpPr>
          <p:nvPr>
            <p:ph type="title"/>
          </p:nvPr>
        </p:nvSpPr>
        <p:spPr/>
        <p:txBody>
          <a:bodyPr>
            <a:normAutofit fontScale="90000"/>
          </a:bodyPr>
          <a:lstStyle/>
          <a:p>
            <a:br>
              <a:rPr lang="de-DE" sz="1700" dirty="0"/>
            </a:br>
            <a:br>
              <a:rPr lang="de-DE" sz="1700" dirty="0"/>
            </a:br>
            <a:br>
              <a:rPr lang="de-DE" sz="1700" dirty="0"/>
            </a:br>
            <a:br>
              <a:rPr lang="de-DE" sz="1700" dirty="0"/>
            </a:br>
            <a:br>
              <a:rPr lang="de-DE" sz="1700" dirty="0"/>
            </a:br>
            <a:r>
              <a:rPr lang="de-DE" sz="1700" dirty="0"/>
              <a:t>Einordnung Recreational Cannabis in Europa und der Welt ? Auswirkungen einer Legalisierung auf den deutschen Markt </a:t>
            </a:r>
            <a:br>
              <a:rPr lang="de-DE" sz="2800" dirty="0"/>
            </a:br>
            <a:br>
              <a:rPr lang="de-DE" sz="4000" dirty="0"/>
            </a:br>
            <a:br>
              <a:rPr lang="de-DE" sz="4000" dirty="0"/>
            </a:br>
            <a:endParaRPr lang="de-DE" dirty="0"/>
          </a:p>
        </p:txBody>
      </p:sp>
      <p:sp>
        <p:nvSpPr>
          <p:cNvPr id="3" name="Inhaltsplatzhalter 2">
            <a:extLst>
              <a:ext uri="{FF2B5EF4-FFF2-40B4-BE49-F238E27FC236}">
                <a16:creationId xmlns:a16="http://schemas.microsoft.com/office/drawing/2014/main" id="{BA4D523B-DC57-26E2-1C93-07F8ACDC0465}"/>
              </a:ext>
            </a:extLst>
          </p:cNvPr>
          <p:cNvSpPr>
            <a:spLocks noGrp="1"/>
          </p:cNvSpPr>
          <p:nvPr>
            <p:ph idx="1"/>
          </p:nvPr>
        </p:nvSpPr>
        <p:spPr>
          <a:xfrm>
            <a:off x="1952834" y="2409340"/>
            <a:ext cx="3013964" cy="3101983"/>
          </a:xfrm>
        </p:spPr>
        <p:txBody>
          <a:bodyPr/>
          <a:lstStyle/>
          <a:p>
            <a:r>
              <a:rPr lang="de-DE" dirty="0"/>
              <a:t>Die europäische Staaten gehen unterschiedlich mit dem Thema Cannabis um </a:t>
            </a:r>
          </a:p>
        </p:txBody>
      </p:sp>
      <p:pic>
        <p:nvPicPr>
          <p:cNvPr id="4" name="Grafik 3">
            <a:extLst>
              <a:ext uri="{FF2B5EF4-FFF2-40B4-BE49-F238E27FC236}">
                <a16:creationId xmlns:a16="http://schemas.microsoft.com/office/drawing/2014/main" id="{AD1A7575-5736-6A79-B350-E55A723A1403}"/>
              </a:ext>
            </a:extLst>
          </p:cNvPr>
          <p:cNvPicPr>
            <a:picLocks noChangeAspect="1"/>
          </p:cNvPicPr>
          <p:nvPr/>
        </p:nvPicPr>
        <p:blipFill>
          <a:blip r:embed="rId2"/>
          <a:stretch>
            <a:fillRect/>
          </a:stretch>
        </p:blipFill>
        <p:spPr>
          <a:xfrm>
            <a:off x="1953768" y="3587750"/>
            <a:ext cx="3568700" cy="316230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Freihand 4">
                <a:extLst>
                  <a:ext uri="{FF2B5EF4-FFF2-40B4-BE49-F238E27FC236}">
                    <a16:creationId xmlns:a16="http://schemas.microsoft.com/office/drawing/2014/main" id="{FF95A49F-0F50-A4C0-6BCE-845D61633168}"/>
                  </a:ext>
                </a:extLst>
              </p14:cNvPr>
              <p14:cNvContentPartPr/>
              <p14:nvPr/>
            </p14:nvContentPartPr>
            <p14:xfrm>
              <a:off x="3948940" y="4039260"/>
              <a:ext cx="707760" cy="54360"/>
            </p14:xfrm>
          </p:contentPart>
        </mc:Choice>
        <mc:Fallback xmlns="">
          <p:pic>
            <p:nvPicPr>
              <p:cNvPr id="5" name="Freihand 4">
                <a:extLst>
                  <a:ext uri="{FF2B5EF4-FFF2-40B4-BE49-F238E27FC236}">
                    <a16:creationId xmlns:a16="http://schemas.microsoft.com/office/drawing/2014/main" id="{FF95A49F-0F50-A4C0-6BCE-845D61633168}"/>
                  </a:ext>
                </a:extLst>
              </p:cNvPr>
              <p:cNvPicPr/>
              <p:nvPr/>
            </p:nvPicPr>
            <p:blipFill>
              <a:blip r:embed="rId4"/>
              <a:stretch>
                <a:fillRect/>
              </a:stretch>
            </p:blipFill>
            <p:spPr>
              <a:xfrm>
                <a:off x="3895300" y="3931260"/>
                <a:ext cx="81540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Freihand 5">
                <a:extLst>
                  <a:ext uri="{FF2B5EF4-FFF2-40B4-BE49-F238E27FC236}">
                    <a16:creationId xmlns:a16="http://schemas.microsoft.com/office/drawing/2014/main" id="{ED79B7D9-1A18-32BF-823A-4311E2167187}"/>
                  </a:ext>
                </a:extLst>
              </p14:cNvPr>
              <p14:cNvContentPartPr/>
              <p14:nvPr/>
            </p14:nvContentPartPr>
            <p14:xfrm>
              <a:off x="2166580" y="4163460"/>
              <a:ext cx="2930400" cy="103680"/>
            </p14:xfrm>
          </p:contentPart>
        </mc:Choice>
        <mc:Fallback xmlns="">
          <p:pic>
            <p:nvPicPr>
              <p:cNvPr id="6" name="Freihand 5">
                <a:extLst>
                  <a:ext uri="{FF2B5EF4-FFF2-40B4-BE49-F238E27FC236}">
                    <a16:creationId xmlns:a16="http://schemas.microsoft.com/office/drawing/2014/main" id="{ED79B7D9-1A18-32BF-823A-4311E2167187}"/>
                  </a:ext>
                </a:extLst>
              </p:cNvPr>
              <p:cNvPicPr/>
              <p:nvPr/>
            </p:nvPicPr>
            <p:blipFill>
              <a:blip r:embed="rId6"/>
              <a:stretch>
                <a:fillRect/>
              </a:stretch>
            </p:blipFill>
            <p:spPr>
              <a:xfrm>
                <a:off x="2112580" y="4055820"/>
                <a:ext cx="3038040"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Freihand 6">
                <a:extLst>
                  <a:ext uri="{FF2B5EF4-FFF2-40B4-BE49-F238E27FC236}">
                    <a16:creationId xmlns:a16="http://schemas.microsoft.com/office/drawing/2014/main" id="{A06CFA39-902F-2E1F-7CD2-DBDC0B584D36}"/>
                  </a:ext>
                </a:extLst>
              </p14:cNvPr>
              <p14:cNvContentPartPr/>
              <p14:nvPr/>
            </p14:nvContentPartPr>
            <p14:xfrm>
              <a:off x="3656260" y="4335180"/>
              <a:ext cx="1406520" cy="39240"/>
            </p14:xfrm>
          </p:contentPart>
        </mc:Choice>
        <mc:Fallback xmlns="">
          <p:pic>
            <p:nvPicPr>
              <p:cNvPr id="7" name="Freihand 6">
                <a:extLst>
                  <a:ext uri="{FF2B5EF4-FFF2-40B4-BE49-F238E27FC236}">
                    <a16:creationId xmlns:a16="http://schemas.microsoft.com/office/drawing/2014/main" id="{A06CFA39-902F-2E1F-7CD2-DBDC0B584D36}"/>
                  </a:ext>
                </a:extLst>
              </p:cNvPr>
              <p:cNvPicPr/>
              <p:nvPr/>
            </p:nvPicPr>
            <p:blipFill>
              <a:blip r:embed="rId8"/>
              <a:stretch>
                <a:fillRect/>
              </a:stretch>
            </p:blipFill>
            <p:spPr>
              <a:xfrm>
                <a:off x="3602620" y="4227540"/>
                <a:ext cx="151416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Freihand 7">
                <a:extLst>
                  <a:ext uri="{FF2B5EF4-FFF2-40B4-BE49-F238E27FC236}">
                    <a16:creationId xmlns:a16="http://schemas.microsoft.com/office/drawing/2014/main" id="{91849067-7FFB-00A0-6369-FB898674216A}"/>
                  </a:ext>
                </a:extLst>
              </p14:cNvPr>
              <p14:cNvContentPartPr/>
              <p14:nvPr/>
            </p14:nvContentPartPr>
            <p14:xfrm>
              <a:off x="2100340" y="4267500"/>
              <a:ext cx="2825280" cy="291960"/>
            </p14:xfrm>
          </p:contentPart>
        </mc:Choice>
        <mc:Fallback xmlns="">
          <p:pic>
            <p:nvPicPr>
              <p:cNvPr id="8" name="Freihand 7">
                <a:extLst>
                  <a:ext uri="{FF2B5EF4-FFF2-40B4-BE49-F238E27FC236}">
                    <a16:creationId xmlns:a16="http://schemas.microsoft.com/office/drawing/2014/main" id="{91849067-7FFB-00A0-6369-FB898674216A}"/>
                  </a:ext>
                </a:extLst>
              </p:cNvPr>
              <p:cNvPicPr/>
              <p:nvPr/>
            </p:nvPicPr>
            <p:blipFill>
              <a:blip r:embed="rId10"/>
              <a:stretch>
                <a:fillRect/>
              </a:stretch>
            </p:blipFill>
            <p:spPr>
              <a:xfrm>
                <a:off x="2046340" y="4159860"/>
                <a:ext cx="2932920" cy="507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Freihand 8">
                <a:extLst>
                  <a:ext uri="{FF2B5EF4-FFF2-40B4-BE49-F238E27FC236}">
                    <a16:creationId xmlns:a16="http://schemas.microsoft.com/office/drawing/2014/main" id="{0FA2FC3C-8D9D-DBAC-6A20-5239875F751B}"/>
                  </a:ext>
                </a:extLst>
              </p14:cNvPr>
              <p14:cNvContentPartPr/>
              <p14:nvPr/>
            </p14:nvContentPartPr>
            <p14:xfrm>
              <a:off x="2807740" y="4488900"/>
              <a:ext cx="2160720" cy="76680"/>
            </p14:xfrm>
          </p:contentPart>
        </mc:Choice>
        <mc:Fallback xmlns="">
          <p:pic>
            <p:nvPicPr>
              <p:cNvPr id="9" name="Freihand 8">
                <a:extLst>
                  <a:ext uri="{FF2B5EF4-FFF2-40B4-BE49-F238E27FC236}">
                    <a16:creationId xmlns:a16="http://schemas.microsoft.com/office/drawing/2014/main" id="{0FA2FC3C-8D9D-DBAC-6A20-5239875F751B}"/>
                  </a:ext>
                </a:extLst>
              </p:cNvPr>
              <p:cNvPicPr/>
              <p:nvPr/>
            </p:nvPicPr>
            <p:blipFill>
              <a:blip r:embed="rId12"/>
              <a:stretch>
                <a:fillRect/>
              </a:stretch>
            </p:blipFill>
            <p:spPr>
              <a:xfrm>
                <a:off x="2753740" y="4380900"/>
                <a:ext cx="226836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Freihand 9">
                <a:extLst>
                  <a:ext uri="{FF2B5EF4-FFF2-40B4-BE49-F238E27FC236}">
                    <a16:creationId xmlns:a16="http://schemas.microsoft.com/office/drawing/2014/main" id="{F1C4667B-2016-0D3E-4CDA-9BAAC96C6FAF}"/>
                  </a:ext>
                </a:extLst>
              </p14:cNvPr>
              <p14:cNvContentPartPr/>
              <p14:nvPr/>
            </p14:nvContentPartPr>
            <p14:xfrm>
              <a:off x="2079820" y="4657380"/>
              <a:ext cx="3330360" cy="76320"/>
            </p14:xfrm>
          </p:contentPart>
        </mc:Choice>
        <mc:Fallback xmlns="">
          <p:pic>
            <p:nvPicPr>
              <p:cNvPr id="10" name="Freihand 9">
                <a:extLst>
                  <a:ext uri="{FF2B5EF4-FFF2-40B4-BE49-F238E27FC236}">
                    <a16:creationId xmlns:a16="http://schemas.microsoft.com/office/drawing/2014/main" id="{F1C4667B-2016-0D3E-4CDA-9BAAC96C6FAF}"/>
                  </a:ext>
                </a:extLst>
              </p:cNvPr>
              <p:cNvPicPr/>
              <p:nvPr/>
            </p:nvPicPr>
            <p:blipFill>
              <a:blip r:embed="rId14"/>
              <a:stretch>
                <a:fillRect/>
              </a:stretch>
            </p:blipFill>
            <p:spPr>
              <a:xfrm>
                <a:off x="2025820" y="4549740"/>
                <a:ext cx="3438000" cy="291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Freihand 10">
                <a:extLst>
                  <a:ext uri="{FF2B5EF4-FFF2-40B4-BE49-F238E27FC236}">
                    <a16:creationId xmlns:a16="http://schemas.microsoft.com/office/drawing/2014/main" id="{F9FB7BFA-B68C-7DF0-CB55-51E958485ADD}"/>
                  </a:ext>
                </a:extLst>
              </p14:cNvPr>
              <p14:cNvContentPartPr/>
              <p14:nvPr/>
            </p14:nvContentPartPr>
            <p14:xfrm>
              <a:off x="2077660" y="4960140"/>
              <a:ext cx="1081080" cy="81720"/>
            </p14:xfrm>
          </p:contentPart>
        </mc:Choice>
        <mc:Fallback xmlns="">
          <p:pic>
            <p:nvPicPr>
              <p:cNvPr id="11" name="Freihand 10">
                <a:extLst>
                  <a:ext uri="{FF2B5EF4-FFF2-40B4-BE49-F238E27FC236}">
                    <a16:creationId xmlns:a16="http://schemas.microsoft.com/office/drawing/2014/main" id="{F9FB7BFA-B68C-7DF0-CB55-51E958485ADD}"/>
                  </a:ext>
                </a:extLst>
              </p:cNvPr>
              <p:cNvPicPr/>
              <p:nvPr/>
            </p:nvPicPr>
            <p:blipFill>
              <a:blip r:embed="rId16"/>
              <a:stretch>
                <a:fillRect/>
              </a:stretch>
            </p:blipFill>
            <p:spPr>
              <a:xfrm>
                <a:off x="2023660" y="4852500"/>
                <a:ext cx="1188720" cy="297360"/>
              </a:xfrm>
              <a:prstGeom prst="rect">
                <a:avLst/>
              </a:prstGeom>
            </p:spPr>
          </p:pic>
        </mc:Fallback>
      </mc:AlternateContent>
      <p:pic>
        <p:nvPicPr>
          <p:cNvPr id="12" name="Grafik 11">
            <a:extLst>
              <a:ext uri="{FF2B5EF4-FFF2-40B4-BE49-F238E27FC236}">
                <a16:creationId xmlns:a16="http://schemas.microsoft.com/office/drawing/2014/main" id="{923FCCB0-BC88-C983-1C5C-AAAF217EFBED}"/>
              </a:ext>
            </a:extLst>
          </p:cNvPr>
          <p:cNvPicPr>
            <a:picLocks noChangeAspect="1"/>
          </p:cNvPicPr>
          <p:nvPr/>
        </p:nvPicPr>
        <p:blipFill>
          <a:blip r:embed="rId17"/>
          <a:stretch>
            <a:fillRect/>
          </a:stretch>
        </p:blipFill>
        <p:spPr>
          <a:xfrm>
            <a:off x="6096000" y="2571440"/>
            <a:ext cx="4257174" cy="3911600"/>
          </a:xfrm>
          <a:prstGeom prst="rect">
            <a:avLst/>
          </a:prstGeom>
        </p:spPr>
      </p:pic>
    </p:spTree>
    <p:extLst>
      <p:ext uri="{BB962C8B-B14F-4D97-AF65-F5344CB8AC3E}">
        <p14:creationId xmlns:p14="http://schemas.microsoft.com/office/powerpoint/2010/main" val="3895436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14A90C-E1FA-A751-295B-082C20D877C1}"/>
              </a:ext>
            </a:extLst>
          </p:cNvPr>
          <p:cNvSpPr>
            <a:spLocks noGrp="1"/>
          </p:cNvSpPr>
          <p:nvPr>
            <p:ph type="title"/>
          </p:nvPr>
        </p:nvSpPr>
        <p:spPr/>
        <p:txBody>
          <a:bodyPr>
            <a:noAutofit/>
          </a:bodyPr>
          <a:lstStyle/>
          <a:p>
            <a:r>
              <a:rPr lang="de-DE" sz="1100" dirty="0"/>
              <a:t>Einordnung Recreational Cannabis in Europa und der Welt ? Auswirkungen einer Legalisierung auf den deutschen Markt </a:t>
            </a:r>
            <a:br>
              <a:rPr lang="de-DE" sz="1100" dirty="0"/>
            </a:br>
            <a:br>
              <a:rPr lang="de-DE" sz="1500" dirty="0"/>
            </a:br>
            <a:endParaRPr lang="de-DE" sz="1500" dirty="0"/>
          </a:p>
        </p:txBody>
      </p:sp>
      <p:pic>
        <p:nvPicPr>
          <p:cNvPr id="4" name="Grafik 3">
            <a:extLst>
              <a:ext uri="{FF2B5EF4-FFF2-40B4-BE49-F238E27FC236}">
                <a16:creationId xmlns:a16="http://schemas.microsoft.com/office/drawing/2014/main" id="{49C5EFA6-1180-024A-3513-3ED96107DFE9}"/>
              </a:ext>
            </a:extLst>
          </p:cNvPr>
          <p:cNvPicPr>
            <a:picLocks noChangeAspect="1"/>
          </p:cNvPicPr>
          <p:nvPr/>
        </p:nvPicPr>
        <p:blipFill>
          <a:blip r:embed="rId2"/>
          <a:stretch>
            <a:fillRect/>
          </a:stretch>
        </p:blipFill>
        <p:spPr>
          <a:xfrm>
            <a:off x="711859" y="2324100"/>
            <a:ext cx="4584543" cy="433070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Freihand 5">
                <a:extLst>
                  <a:ext uri="{FF2B5EF4-FFF2-40B4-BE49-F238E27FC236}">
                    <a16:creationId xmlns:a16="http://schemas.microsoft.com/office/drawing/2014/main" id="{DB7A1FFE-C704-3A19-62B8-E46236015B75}"/>
                  </a:ext>
                </a:extLst>
              </p14:cNvPr>
              <p14:cNvContentPartPr/>
              <p14:nvPr/>
            </p14:nvContentPartPr>
            <p14:xfrm>
              <a:off x="1093780" y="2737500"/>
              <a:ext cx="3964320" cy="122040"/>
            </p14:xfrm>
          </p:contentPart>
        </mc:Choice>
        <mc:Fallback xmlns="">
          <p:pic>
            <p:nvPicPr>
              <p:cNvPr id="6" name="Freihand 5">
                <a:extLst>
                  <a:ext uri="{FF2B5EF4-FFF2-40B4-BE49-F238E27FC236}">
                    <a16:creationId xmlns:a16="http://schemas.microsoft.com/office/drawing/2014/main" id="{DB7A1FFE-C704-3A19-62B8-E46236015B75}"/>
                  </a:ext>
                </a:extLst>
              </p:cNvPr>
              <p:cNvPicPr/>
              <p:nvPr/>
            </p:nvPicPr>
            <p:blipFill>
              <a:blip r:embed="rId4"/>
              <a:stretch>
                <a:fillRect/>
              </a:stretch>
            </p:blipFill>
            <p:spPr>
              <a:xfrm>
                <a:off x="1040140" y="2629860"/>
                <a:ext cx="4071960" cy="337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Freihand 6">
                <a:extLst>
                  <a:ext uri="{FF2B5EF4-FFF2-40B4-BE49-F238E27FC236}">
                    <a16:creationId xmlns:a16="http://schemas.microsoft.com/office/drawing/2014/main" id="{8445F5A9-2509-D5D3-5BF7-6681EF86C61A}"/>
                  </a:ext>
                </a:extLst>
              </p14:cNvPr>
              <p14:cNvContentPartPr/>
              <p14:nvPr/>
            </p14:nvContentPartPr>
            <p14:xfrm>
              <a:off x="1040140" y="3020820"/>
              <a:ext cx="2314080" cy="118800"/>
            </p14:xfrm>
          </p:contentPart>
        </mc:Choice>
        <mc:Fallback xmlns="">
          <p:pic>
            <p:nvPicPr>
              <p:cNvPr id="7" name="Freihand 6">
                <a:extLst>
                  <a:ext uri="{FF2B5EF4-FFF2-40B4-BE49-F238E27FC236}">
                    <a16:creationId xmlns:a16="http://schemas.microsoft.com/office/drawing/2014/main" id="{8445F5A9-2509-D5D3-5BF7-6681EF86C61A}"/>
                  </a:ext>
                </a:extLst>
              </p:cNvPr>
              <p:cNvPicPr/>
              <p:nvPr/>
            </p:nvPicPr>
            <p:blipFill>
              <a:blip r:embed="rId6"/>
              <a:stretch>
                <a:fillRect/>
              </a:stretch>
            </p:blipFill>
            <p:spPr>
              <a:xfrm>
                <a:off x="986140" y="2913180"/>
                <a:ext cx="2421720" cy="334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Freihand 7">
                <a:extLst>
                  <a:ext uri="{FF2B5EF4-FFF2-40B4-BE49-F238E27FC236}">
                    <a16:creationId xmlns:a16="http://schemas.microsoft.com/office/drawing/2014/main" id="{E3ACFEE4-ABC9-D2F8-DB6D-FF9E30968D5D}"/>
                  </a:ext>
                </a:extLst>
              </p14:cNvPr>
              <p14:cNvContentPartPr/>
              <p14:nvPr/>
            </p14:nvContentPartPr>
            <p14:xfrm>
              <a:off x="1032940" y="2873580"/>
              <a:ext cx="2931120" cy="93600"/>
            </p14:xfrm>
          </p:contentPart>
        </mc:Choice>
        <mc:Fallback xmlns="">
          <p:pic>
            <p:nvPicPr>
              <p:cNvPr id="8" name="Freihand 7">
                <a:extLst>
                  <a:ext uri="{FF2B5EF4-FFF2-40B4-BE49-F238E27FC236}">
                    <a16:creationId xmlns:a16="http://schemas.microsoft.com/office/drawing/2014/main" id="{E3ACFEE4-ABC9-D2F8-DB6D-FF9E30968D5D}"/>
                  </a:ext>
                </a:extLst>
              </p:cNvPr>
              <p:cNvPicPr/>
              <p:nvPr/>
            </p:nvPicPr>
            <p:blipFill>
              <a:blip r:embed="rId8"/>
              <a:stretch>
                <a:fillRect/>
              </a:stretch>
            </p:blipFill>
            <p:spPr>
              <a:xfrm>
                <a:off x="979300" y="2765580"/>
                <a:ext cx="3038760" cy="309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Freihand 8">
                <a:extLst>
                  <a:ext uri="{FF2B5EF4-FFF2-40B4-BE49-F238E27FC236}">
                    <a16:creationId xmlns:a16="http://schemas.microsoft.com/office/drawing/2014/main" id="{8E2DF461-9A9A-02C3-56E9-BCFFE813BE85}"/>
                  </a:ext>
                </a:extLst>
              </p14:cNvPr>
              <p14:cNvContentPartPr/>
              <p14:nvPr/>
            </p14:nvContentPartPr>
            <p14:xfrm>
              <a:off x="2400580" y="2942700"/>
              <a:ext cx="2208960" cy="192600"/>
            </p14:xfrm>
          </p:contentPart>
        </mc:Choice>
        <mc:Fallback xmlns="">
          <p:pic>
            <p:nvPicPr>
              <p:cNvPr id="9" name="Freihand 8">
                <a:extLst>
                  <a:ext uri="{FF2B5EF4-FFF2-40B4-BE49-F238E27FC236}">
                    <a16:creationId xmlns:a16="http://schemas.microsoft.com/office/drawing/2014/main" id="{8E2DF461-9A9A-02C3-56E9-BCFFE813BE85}"/>
                  </a:ext>
                </a:extLst>
              </p:cNvPr>
              <p:cNvPicPr/>
              <p:nvPr/>
            </p:nvPicPr>
            <p:blipFill>
              <a:blip r:embed="rId10"/>
              <a:stretch>
                <a:fillRect/>
              </a:stretch>
            </p:blipFill>
            <p:spPr>
              <a:xfrm>
                <a:off x="2346940" y="2835060"/>
                <a:ext cx="2316600" cy="408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Freihand 9">
                <a:extLst>
                  <a:ext uri="{FF2B5EF4-FFF2-40B4-BE49-F238E27FC236}">
                    <a16:creationId xmlns:a16="http://schemas.microsoft.com/office/drawing/2014/main" id="{0D741D7F-2041-BF0B-0ADF-86976C4FC259}"/>
                  </a:ext>
                </a:extLst>
              </p14:cNvPr>
              <p14:cNvContentPartPr/>
              <p14:nvPr/>
            </p14:nvContentPartPr>
            <p14:xfrm>
              <a:off x="2131660" y="2765220"/>
              <a:ext cx="711720" cy="48240"/>
            </p14:xfrm>
          </p:contentPart>
        </mc:Choice>
        <mc:Fallback xmlns="">
          <p:pic>
            <p:nvPicPr>
              <p:cNvPr id="10" name="Freihand 9">
                <a:extLst>
                  <a:ext uri="{FF2B5EF4-FFF2-40B4-BE49-F238E27FC236}">
                    <a16:creationId xmlns:a16="http://schemas.microsoft.com/office/drawing/2014/main" id="{0D741D7F-2041-BF0B-0ADF-86976C4FC259}"/>
                  </a:ext>
                </a:extLst>
              </p:cNvPr>
              <p:cNvPicPr/>
              <p:nvPr/>
            </p:nvPicPr>
            <p:blipFill>
              <a:blip r:embed="rId12"/>
              <a:stretch>
                <a:fillRect/>
              </a:stretch>
            </p:blipFill>
            <p:spPr>
              <a:xfrm>
                <a:off x="2078020" y="2657220"/>
                <a:ext cx="819360" cy="263880"/>
              </a:xfrm>
              <a:prstGeom prst="rect">
                <a:avLst/>
              </a:prstGeom>
            </p:spPr>
          </p:pic>
        </mc:Fallback>
      </mc:AlternateContent>
      <p:pic>
        <p:nvPicPr>
          <p:cNvPr id="11" name="Grafik 10">
            <a:extLst>
              <a:ext uri="{FF2B5EF4-FFF2-40B4-BE49-F238E27FC236}">
                <a16:creationId xmlns:a16="http://schemas.microsoft.com/office/drawing/2014/main" id="{D58FA1B7-88B5-0252-A4A3-FF8E15C87BDD}"/>
              </a:ext>
            </a:extLst>
          </p:cNvPr>
          <p:cNvPicPr>
            <a:picLocks noChangeAspect="1"/>
          </p:cNvPicPr>
          <p:nvPr/>
        </p:nvPicPr>
        <p:blipFill>
          <a:blip r:embed="rId13"/>
          <a:stretch>
            <a:fillRect/>
          </a:stretch>
        </p:blipFill>
        <p:spPr>
          <a:xfrm>
            <a:off x="5652190" y="3260200"/>
            <a:ext cx="5586771" cy="2082456"/>
          </a:xfrm>
          <a:prstGeom prst="rect">
            <a:avLst/>
          </a:prstGeom>
        </p:spPr>
      </p:pic>
    </p:spTree>
    <p:extLst>
      <p:ext uri="{BB962C8B-B14F-4D97-AF65-F5344CB8AC3E}">
        <p14:creationId xmlns:p14="http://schemas.microsoft.com/office/powerpoint/2010/main" val="3521469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4645B4-9E56-2D5A-19DF-E0EB78029AC1}"/>
              </a:ext>
            </a:extLst>
          </p:cNvPr>
          <p:cNvSpPr>
            <a:spLocks noGrp="1"/>
          </p:cNvSpPr>
          <p:nvPr>
            <p:ph type="title"/>
          </p:nvPr>
        </p:nvSpPr>
        <p:spPr/>
        <p:txBody>
          <a:bodyPr>
            <a:noAutofit/>
          </a:bodyPr>
          <a:lstStyle/>
          <a:p>
            <a:r>
              <a:rPr lang="de-DE" sz="1100" dirty="0"/>
              <a:t>Einordnung Recreational Cannabis in Europa und der Welt ? Auswirkungen einer Legalisierung auf den deutschen Markt </a:t>
            </a:r>
            <a:br>
              <a:rPr lang="de-DE" sz="1100" dirty="0"/>
            </a:br>
            <a:br>
              <a:rPr lang="de-DE" sz="1500" dirty="0"/>
            </a:br>
            <a:br>
              <a:rPr lang="de-DE" sz="1500" dirty="0"/>
            </a:br>
            <a:endParaRPr lang="de-DE" sz="1500" dirty="0"/>
          </a:p>
        </p:txBody>
      </p:sp>
      <p:pic>
        <p:nvPicPr>
          <p:cNvPr id="4" name="Inhaltsplatzhalter 3">
            <a:extLst>
              <a:ext uri="{FF2B5EF4-FFF2-40B4-BE49-F238E27FC236}">
                <a16:creationId xmlns:a16="http://schemas.microsoft.com/office/drawing/2014/main" id="{58E7A9C4-1800-063C-638D-A9D2588E7430}"/>
              </a:ext>
            </a:extLst>
          </p:cNvPr>
          <p:cNvPicPr>
            <a:picLocks noGrp="1" noChangeAspect="1"/>
          </p:cNvPicPr>
          <p:nvPr>
            <p:ph idx="1"/>
          </p:nvPr>
        </p:nvPicPr>
        <p:blipFill>
          <a:blip r:embed="rId2"/>
          <a:stretch>
            <a:fillRect/>
          </a:stretch>
        </p:blipFill>
        <p:spPr>
          <a:xfrm>
            <a:off x="623306" y="2257425"/>
            <a:ext cx="4634494" cy="4470650"/>
          </a:xfrm>
          <a:prstGeom prst="rect">
            <a:avLst/>
          </a:prstGeom>
        </p:spPr>
      </p:pic>
      <p:pic>
        <p:nvPicPr>
          <p:cNvPr id="5" name="Grafik 4">
            <a:extLst>
              <a:ext uri="{FF2B5EF4-FFF2-40B4-BE49-F238E27FC236}">
                <a16:creationId xmlns:a16="http://schemas.microsoft.com/office/drawing/2014/main" id="{5D3D4B0F-13D0-8C4E-51E9-6D3A91DF10A4}"/>
              </a:ext>
            </a:extLst>
          </p:cNvPr>
          <p:cNvPicPr>
            <a:picLocks noChangeAspect="1"/>
          </p:cNvPicPr>
          <p:nvPr/>
        </p:nvPicPr>
        <p:blipFill>
          <a:blip r:embed="rId3"/>
          <a:stretch>
            <a:fillRect/>
          </a:stretch>
        </p:blipFill>
        <p:spPr>
          <a:xfrm>
            <a:off x="5801271" y="2257425"/>
            <a:ext cx="4498688" cy="4600575"/>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Freihand 6">
                <a:extLst>
                  <a:ext uri="{FF2B5EF4-FFF2-40B4-BE49-F238E27FC236}">
                    <a16:creationId xmlns:a16="http://schemas.microsoft.com/office/drawing/2014/main" id="{9037CE30-986D-66C6-0C6F-A2F5BA87B1CD}"/>
                  </a:ext>
                </a:extLst>
              </p14:cNvPr>
              <p14:cNvContentPartPr/>
              <p14:nvPr/>
            </p14:nvContentPartPr>
            <p14:xfrm>
              <a:off x="7002100" y="2544180"/>
              <a:ext cx="2377440" cy="144360"/>
            </p14:xfrm>
          </p:contentPart>
        </mc:Choice>
        <mc:Fallback xmlns="">
          <p:pic>
            <p:nvPicPr>
              <p:cNvPr id="7" name="Freihand 6">
                <a:extLst>
                  <a:ext uri="{FF2B5EF4-FFF2-40B4-BE49-F238E27FC236}">
                    <a16:creationId xmlns:a16="http://schemas.microsoft.com/office/drawing/2014/main" id="{9037CE30-986D-66C6-0C6F-A2F5BA87B1CD}"/>
                  </a:ext>
                </a:extLst>
              </p:cNvPr>
              <p:cNvPicPr/>
              <p:nvPr/>
            </p:nvPicPr>
            <p:blipFill>
              <a:blip r:embed="rId5"/>
              <a:stretch>
                <a:fillRect/>
              </a:stretch>
            </p:blipFill>
            <p:spPr>
              <a:xfrm>
                <a:off x="6948460" y="2436540"/>
                <a:ext cx="248508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Freihand 7">
                <a:extLst>
                  <a:ext uri="{FF2B5EF4-FFF2-40B4-BE49-F238E27FC236}">
                    <a16:creationId xmlns:a16="http://schemas.microsoft.com/office/drawing/2014/main" id="{46D225A0-4A69-5C56-A103-5A17DA4C80BC}"/>
                  </a:ext>
                </a:extLst>
              </p14:cNvPr>
              <p14:cNvContentPartPr/>
              <p14:nvPr/>
            </p14:nvContentPartPr>
            <p14:xfrm>
              <a:off x="6926500" y="2476500"/>
              <a:ext cx="2453040" cy="68400"/>
            </p14:xfrm>
          </p:contentPart>
        </mc:Choice>
        <mc:Fallback xmlns="">
          <p:pic>
            <p:nvPicPr>
              <p:cNvPr id="8" name="Freihand 7">
                <a:extLst>
                  <a:ext uri="{FF2B5EF4-FFF2-40B4-BE49-F238E27FC236}">
                    <a16:creationId xmlns:a16="http://schemas.microsoft.com/office/drawing/2014/main" id="{46D225A0-4A69-5C56-A103-5A17DA4C80BC}"/>
                  </a:ext>
                </a:extLst>
              </p:cNvPr>
              <p:cNvPicPr/>
              <p:nvPr/>
            </p:nvPicPr>
            <p:blipFill>
              <a:blip r:embed="rId7"/>
              <a:stretch>
                <a:fillRect/>
              </a:stretch>
            </p:blipFill>
            <p:spPr>
              <a:xfrm>
                <a:off x="6872860" y="2368860"/>
                <a:ext cx="2560680" cy="284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Freihand 8">
                <a:extLst>
                  <a:ext uri="{FF2B5EF4-FFF2-40B4-BE49-F238E27FC236}">
                    <a16:creationId xmlns:a16="http://schemas.microsoft.com/office/drawing/2014/main" id="{9D108B2D-FBF3-17E3-8A67-60A431507C62}"/>
                  </a:ext>
                </a:extLst>
              </p14:cNvPr>
              <p14:cNvContentPartPr/>
              <p14:nvPr/>
            </p14:nvContentPartPr>
            <p14:xfrm>
              <a:off x="6066820" y="2625900"/>
              <a:ext cx="3371040" cy="247320"/>
            </p14:xfrm>
          </p:contentPart>
        </mc:Choice>
        <mc:Fallback xmlns="">
          <p:pic>
            <p:nvPicPr>
              <p:cNvPr id="9" name="Freihand 8">
                <a:extLst>
                  <a:ext uri="{FF2B5EF4-FFF2-40B4-BE49-F238E27FC236}">
                    <a16:creationId xmlns:a16="http://schemas.microsoft.com/office/drawing/2014/main" id="{9D108B2D-FBF3-17E3-8A67-60A431507C62}"/>
                  </a:ext>
                </a:extLst>
              </p:cNvPr>
              <p:cNvPicPr/>
              <p:nvPr/>
            </p:nvPicPr>
            <p:blipFill>
              <a:blip r:embed="rId9"/>
              <a:stretch>
                <a:fillRect/>
              </a:stretch>
            </p:blipFill>
            <p:spPr>
              <a:xfrm>
                <a:off x="6012820" y="2518260"/>
                <a:ext cx="3478680" cy="462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Freihand 9">
                <a:extLst>
                  <a:ext uri="{FF2B5EF4-FFF2-40B4-BE49-F238E27FC236}">
                    <a16:creationId xmlns:a16="http://schemas.microsoft.com/office/drawing/2014/main" id="{937AD24E-AC73-6AD4-DD72-7EBEDC70F2A1}"/>
                  </a:ext>
                </a:extLst>
              </p14:cNvPr>
              <p14:cNvContentPartPr/>
              <p14:nvPr/>
            </p14:nvContentPartPr>
            <p14:xfrm>
              <a:off x="9796780" y="2916420"/>
              <a:ext cx="360" cy="360"/>
            </p14:xfrm>
          </p:contentPart>
        </mc:Choice>
        <mc:Fallback xmlns="">
          <p:pic>
            <p:nvPicPr>
              <p:cNvPr id="10" name="Freihand 9">
                <a:extLst>
                  <a:ext uri="{FF2B5EF4-FFF2-40B4-BE49-F238E27FC236}">
                    <a16:creationId xmlns:a16="http://schemas.microsoft.com/office/drawing/2014/main" id="{937AD24E-AC73-6AD4-DD72-7EBEDC70F2A1}"/>
                  </a:ext>
                </a:extLst>
              </p:cNvPr>
              <p:cNvPicPr/>
              <p:nvPr/>
            </p:nvPicPr>
            <p:blipFill>
              <a:blip r:embed="rId11"/>
              <a:stretch>
                <a:fillRect/>
              </a:stretch>
            </p:blipFill>
            <p:spPr>
              <a:xfrm>
                <a:off x="9743140" y="280842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Freihand 10">
                <a:extLst>
                  <a:ext uri="{FF2B5EF4-FFF2-40B4-BE49-F238E27FC236}">
                    <a16:creationId xmlns:a16="http://schemas.microsoft.com/office/drawing/2014/main" id="{E38EF5C5-5695-B1A0-2317-78A226B76375}"/>
                  </a:ext>
                </a:extLst>
              </p14:cNvPr>
              <p14:cNvContentPartPr/>
              <p14:nvPr/>
            </p14:nvContentPartPr>
            <p14:xfrm>
              <a:off x="7981660" y="2884380"/>
              <a:ext cx="1938600" cy="28800"/>
            </p14:xfrm>
          </p:contentPart>
        </mc:Choice>
        <mc:Fallback xmlns="">
          <p:pic>
            <p:nvPicPr>
              <p:cNvPr id="11" name="Freihand 10">
                <a:extLst>
                  <a:ext uri="{FF2B5EF4-FFF2-40B4-BE49-F238E27FC236}">
                    <a16:creationId xmlns:a16="http://schemas.microsoft.com/office/drawing/2014/main" id="{E38EF5C5-5695-B1A0-2317-78A226B76375}"/>
                  </a:ext>
                </a:extLst>
              </p:cNvPr>
              <p:cNvPicPr/>
              <p:nvPr/>
            </p:nvPicPr>
            <p:blipFill>
              <a:blip r:embed="rId13"/>
              <a:stretch>
                <a:fillRect/>
              </a:stretch>
            </p:blipFill>
            <p:spPr>
              <a:xfrm>
                <a:off x="7928020" y="2776380"/>
                <a:ext cx="204624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Freihand 11">
                <a:extLst>
                  <a:ext uri="{FF2B5EF4-FFF2-40B4-BE49-F238E27FC236}">
                    <a16:creationId xmlns:a16="http://schemas.microsoft.com/office/drawing/2014/main" id="{87356473-0138-51F2-4F86-70736563A1BD}"/>
                  </a:ext>
                </a:extLst>
              </p14:cNvPr>
              <p14:cNvContentPartPr/>
              <p14:nvPr/>
            </p14:nvContentPartPr>
            <p14:xfrm>
              <a:off x="6055660" y="3113700"/>
              <a:ext cx="1600200" cy="23400"/>
            </p14:xfrm>
          </p:contentPart>
        </mc:Choice>
        <mc:Fallback xmlns="">
          <p:pic>
            <p:nvPicPr>
              <p:cNvPr id="12" name="Freihand 11">
                <a:extLst>
                  <a:ext uri="{FF2B5EF4-FFF2-40B4-BE49-F238E27FC236}">
                    <a16:creationId xmlns:a16="http://schemas.microsoft.com/office/drawing/2014/main" id="{87356473-0138-51F2-4F86-70736563A1BD}"/>
                  </a:ext>
                </a:extLst>
              </p:cNvPr>
              <p:cNvPicPr/>
              <p:nvPr/>
            </p:nvPicPr>
            <p:blipFill>
              <a:blip r:embed="rId15"/>
              <a:stretch>
                <a:fillRect/>
              </a:stretch>
            </p:blipFill>
            <p:spPr>
              <a:xfrm>
                <a:off x="6002020" y="3006060"/>
                <a:ext cx="170784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Freihand 12">
                <a:extLst>
                  <a:ext uri="{FF2B5EF4-FFF2-40B4-BE49-F238E27FC236}">
                    <a16:creationId xmlns:a16="http://schemas.microsoft.com/office/drawing/2014/main" id="{4E213979-A491-0131-32E9-980F4ECB2A29}"/>
                  </a:ext>
                </a:extLst>
              </p14:cNvPr>
              <p14:cNvContentPartPr/>
              <p14:nvPr/>
            </p14:nvContentPartPr>
            <p14:xfrm>
              <a:off x="7647940" y="4718940"/>
              <a:ext cx="2289240" cy="30240"/>
            </p14:xfrm>
          </p:contentPart>
        </mc:Choice>
        <mc:Fallback xmlns="">
          <p:pic>
            <p:nvPicPr>
              <p:cNvPr id="13" name="Freihand 12">
                <a:extLst>
                  <a:ext uri="{FF2B5EF4-FFF2-40B4-BE49-F238E27FC236}">
                    <a16:creationId xmlns:a16="http://schemas.microsoft.com/office/drawing/2014/main" id="{4E213979-A491-0131-32E9-980F4ECB2A29}"/>
                  </a:ext>
                </a:extLst>
              </p:cNvPr>
              <p:cNvPicPr/>
              <p:nvPr/>
            </p:nvPicPr>
            <p:blipFill>
              <a:blip r:embed="rId17"/>
              <a:stretch>
                <a:fillRect/>
              </a:stretch>
            </p:blipFill>
            <p:spPr>
              <a:xfrm>
                <a:off x="7594300" y="4611300"/>
                <a:ext cx="239688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Freihand 13">
                <a:extLst>
                  <a:ext uri="{FF2B5EF4-FFF2-40B4-BE49-F238E27FC236}">
                    <a16:creationId xmlns:a16="http://schemas.microsoft.com/office/drawing/2014/main" id="{98CB2710-41BC-480F-3B9C-117DE6969467}"/>
                  </a:ext>
                </a:extLst>
              </p14:cNvPr>
              <p14:cNvContentPartPr/>
              <p14:nvPr/>
            </p14:nvContentPartPr>
            <p14:xfrm>
              <a:off x="5986540" y="5054100"/>
              <a:ext cx="3184560" cy="37440"/>
            </p14:xfrm>
          </p:contentPart>
        </mc:Choice>
        <mc:Fallback xmlns="">
          <p:pic>
            <p:nvPicPr>
              <p:cNvPr id="14" name="Freihand 13">
                <a:extLst>
                  <a:ext uri="{FF2B5EF4-FFF2-40B4-BE49-F238E27FC236}">
                    <a16:creationId xmlns:a16="http://schemas.microsoft.com/office/drawing/2014/main" id="{98CB2710-41BC-480F-3B9C-117DE6969467}"/>
                  </a:ext>
                </a:extLst>
              </p:cNvPr>
              <p:cNvPicPr/>
              <p:nvPr/>
            </p:nvPicPr>
            <p:blipFill>
              <a:blip r:embed="rId19"/>
              <a:stretch>
                <a:fillRect/>
              </a:stretch>
            </p:blipFill>
            <p:spPr>
              <a:xfrm>
                <a:off x="5932540" y="4946460"/>
                <a:ext cx="3292200" cy="253080"/>
              </a:xfrm>
              <a:prstGeom prst="rect">
                <a:avLst/>
              </a:prstGeom>
            </p:spPr>
          </p:pic>
        </mc:Fallback>
      </mc:AlternateContent>
      <p:sp>
        <p:nvSpPr>
          <p:cNvPr id="15" name="Oval 14">
            <a:extLst>
              <a:ext uri="{FF2B5EF4-FFF2-40B4-BE49-F238E27FC236}">
                <a16:creationId xmlns:a16="http://schemas.microsoft.com/office/drawing/2014/main" id="{B9CF64E0-403F-15D1-8C81-B14296644150}"/>
              </a:ext>
            </a:extLst>
          </p:cNvPr>
          <p:cNvSpPr/>
          <p:nvPr/>
        </p:nvSpPr>
        <p:spPr>
          <a:xfrm>
            <a:off x="10055370" y="1879040"/>
            <a:ext cx="2395220" cy="268287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Weed care Projekt in der Schweiz</a:t>
            </a:r>
          </a:p>
        </p:txBody>
      </p:sp>
    </p:spTree>
    <p:extLst>
      <p:ext uri="{BB962C8B-B14F-4D97-AF65-F5344CB8AC3E}">
        <p14:creationId xmlns:p14="http://schemas.microsoft.com/office/powerpoint/2010/main" val="307974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36F315-CE86-AD18-0605-DA8E6674315F}"/>
              </a:ext>
            </a:extLst>
          </p:cNvPr>
          <p:cNvSpPr>
            <a:spLocks noGrp="1"/>
          </p:cNvSpPr>
          <p:nvPr>
            <p:ph type="title"/>
          </p:nvPr>
        </p:nvSpPr>
        <p:spPr/>
        <p:txBody>
          <a:bodyPr>
            <a:noAutofit/>
          </a:bodyPr>
          <a:lstStyle/>
          <a:p>
            <a:r>
              <a:rPr lang="de-DE" sz="1100" dirty="0"/>
              <a:t>Einordnung Recreational Cannabis in Europa und der Welt ? Auswirkungen einer Legalisierung auf den deutschen Markt </a:t>
            </a:r>
            <a:br>
              <a:rPr lang="de-DE" sz="1100" dirty="0"/>
            </a:br>
            <a:br>
              <a:rPr lang="de-DE" sz="1500" dirty="0"/>
            </a:br>
            <a:br>
              <a:rPr lang="de-DE" sz="1500" dirty="0"/>
            </a:br>
            <a:endParaRPr lang="de-DE" sz="1500" dirty="0"/>
          </a:p>
        </p:txBody>
      </p:sp>
      <p:sp>
        <p:nvSpPr>
          <p:cNvPr id="3" name="Inhaltsplatzhalter 2">
            <a:extLst>
              <a:ext uri="{FF2B5EF4-FFF2-40B4-BE49-F238E27FC236}">
                <a16:creationId xmlns:a16="http://schemas.microsoft.com/office/drawing/2014/main" id="{5EA244D8-24D5-60B6-4D87-5040AA07622A}"/>
              </a:ext>
            </a:extLst>
          </p:cNvPr>
          <p:cNvSpPr>
            <a:spLocks noGrp="1"/>
          </p:cNvSpPr>
          <p:nvPr>
            <p:ph idx="1"/>
          </p:nvPr>
        </p:nvSpPr>
        <p:spPr>
          <a:xfrm>
            <a:off x="2231136" y="2638044"/>
            <a:ext cx="7729728" cy="3597656"/>
          </a:xfrm>
        </p:spPr>
        <p:txBody>
          <a:bodyPr>
            <a:normAutofit fontScale="85000" lnSpcReduction="10000"/>
          </a:bodyPr>
          <a:lstStyle/>
          <a:p>
            <a:r>
              <a:rPr lang="de-DE" dirty="0"/>
              <a:t>September 2020 änderte das Schweizer Parlament sein Bundesgesetz über Betäubungsmittel und psychotrope Substanzen, um eine rechtliche Grundlage für Pilotversuche zu schaffen</a:t>
            </a:r>
          </a:p>
          <a:p>
            <a:endParaRPr lang="de-DE" dirty="0"/>
          </a:p>
          <a:p>
            <a:r>
              <a:rPr lang="de-DE" dirty="0"/>
              <a:t>Teilnehmer erhalten eine legale Versorgung mit Freizeitcannabis im Zuge der Pilotprojekte </a:t>
            </a:r>
          </a:p>
          <a:p>
            <a:r>
              <a:rPr lang="de-DE" dirty="0"/>
              <a:t>Hierbei arbeiten ausgewählte Apotheken in den Kantonen in der Schweiz, die sich für dieses System entschieden haben zusammen mit einer universitären Basis und es werden Daten gesammelt, über die schweizerischen Konsumgewohnheiten; müssen wissenschaftlicher Aufsicht unterliegen (Teilnehmer); Dauer von 5 Jahren </a:t>
            </a:r>
          </a:p>
          <a:p>
            <a:r>
              <a:rPr lang="de-DE" dirty="0"/>
              <a:t>Pilotprojekte sind in Deutschland auch geplant, aktuell müsste das BTMG geändert werden, dass ein Experimentierartikel eingefügt wird, da BTMs das gesundheitliche Wohlbefinden beeinflussen </a:t>
            </a:r>
          </a:p>
          <a:p>
            <a:r>
              <a:rPr lang="de-DE" dirty="0"/>
              <a:t>Lösung: Cannabis wird wie im Referentenentwurf gefordert aus dem BTMG herausgelöst und RX- Ware </a:t>
            </a:r>
          </a:p>
          <a:p>
            <a:endParaRPr lang="de-DE" dirty="0"/>
          </a:p>
        </p:txBody>
      </p:sp>
    </p:spTree>
    <p:extLst>
      <p:ext uri="{BB962C8B-B14F-4D97-AF65-F5344CB8AC3E}">
        <p14:creationId xmlns:p14="http://schemas.microsoft.com/office/powerpoint/2010/main" val="2151446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4DFF29-16FF-BA5E-A1E7-3B1A32CC5E45}"/>
              </a:ext>
            </a:extLst>
          </p:cNvPr>
          <p:cNvSpPr>
            <a:spLocks noGrp="1"/>
          </p:cNvSpPr>
          <p:nvPr>
            <p:ph type="title"/>
          </p:nvPr>
        </p:nvSpPr>
        <p:spPr/>
        <p:txBody>
          <a:bodyPr>
            <a:normAutofit fontScale="90000"/>
          </a:bodyPr>
          <a:lstStyle/>
          <a:p>
            <a:br>
              <a:rPr lang="de-DE" sz="1700" dirty="0"/>
            </a:br>
            <a:br>
              <a:rPr lang="de-DE" sz="1700" dirty="0"/>
            </a:br>
            <a:br>
              <a:rPr lang="de-DE" sz="1700" dirty="0"/>
            </a:br>
            <a:br>
              <a:rPr lang="de-DE" sz="1700" dirty="0"/>
            </a:br>
            <a:br>
              <a:rPr lang="de-DE" sz="1700" dirty="0"/>
            </a:br>
            <a:r>
              <a:rPr lang="de-DE" sz="1700" dirty="0"/>
              <a:t>Einordnung Recreational Cannabis in Europa und der Welt ? Auswirkungen einer Legalisierung auf den deutschen Markt </a:t>
            </a:r>
            <a:br>
              <a:rPr lang="de-DE" sz="2800" dirty="0"/>
            </a:br>
            <a:br>
              <a:rPr lang="de-DE" sz="4000" dirty="0"/>
            </a:br>
            <a:br>
              <a:rPr lang="de-DE" sz="4000" dirty="0"/>
            </a:br>
            <a:endParaRPr lang="de-DE" dirty="0"/>
          </a:p>
        </p:txBody>
      </p:sp>
      <p:pic>
        <p:nvPicPr>
          <p:cNvPr id="4" name="Inhaltsplatzhalter 3">
            <a:extLst>
              <a:ext uri="{FF2B5EF4-FFF2-40B4-BE49-F238E27FC236}">
                <a16:creationId xmlns:a16="http://schemas.microsoft.com/office/drawing/2014/main" id="{514EE238-6CBC-51C0-DB30-3E23077BED98}"/>
              </a:ext>
            </a:extLst>
          </p:cNvPr>
          <p:cNvPicPr>
            <a:picLocks noGrp="1" noChangeAspect="1"/>
          </p:cNvPicPr>
          <p:nvPr>
            <p:ph idx="1"/>
          </p:nvPr>
        </p:nvPicPr>
        <p:blipFill>
          <a:blip r:embed="rId2"/>
          <a:stretch>
            <a:fillRect/>
          </a:stretch>
        </p:blipFill>
        <p:spPr>
          <a:xfrm>
            <a:off x="3733516" y="1789113"/>
            <a:ext cx="3946268" cy="4967288"/>
          </a:xfrm>
          <a:prstGeom prst="rect">
            <a:avLst/>
          </a:prstGeom>
        </p:spPr>
      </p:pic>
    </p:spTree>
    <p:extLst>
      <p:ext uri="{BB962C8B-B14F-4D97-AF65-F5344CB8AC3E}">
        <p14:creationId xmlns:p14="http://schemas.microsoft.com/office/powerpoint/2010/main" val="2437306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98C9CB-A55A-5A87-DD3E-462CADDAB1DE}"/>
              </a:ext>
            </a:extLst>
          </p:cNvPr>
          <p:cNvSpPr>
            <a:spLocks noGrp="1"/>
          </p:cNvSpPr>
          <p:nvPr>
            <p:ph type="title"/>
          </p:nvPr>
        </p:nvSpPr>
        <p:spPr/>
        <p:txBody>
          <a:bodyPr>
            <a:normAutofit fontScale="90000"/>
          </a:bodyPr>
          <a:lstStyle/>
          <a:p>
            <a:br>
              <a:rPr lang="de-DE" sz="1700" dirty="0"/>
            </a:br>
            <a:br>
              <a:rPr lang="de-DE" sz="1700" dirty="0"/>
            </a:br>
            <a:br>
              <a:rPr lang="de-DE" sz="1700" dirty="0"/>
            </a:br>
            <a:br>
              <a:rPr lang="de-DE" sz="1700" dirty="0"/>
            </a:br>
            <a:r>
              <a:rPr lang="de-DE" sz="1700" dirty="0"/>
              <a:t>Einordnung Recreational Cannabis in Europa und der Welt ? Auswirkungen einer Legalisierung auf den deutschen Markt </a:t>
            </a:r>
            <a:br>
              <a:rPr lang="de-DE" sz="1700" dirty="0"/>
            </a:br>
            <a:br>
              <a:rPr lang="de-DE" sz="1700" dirty="0"/>
            </a:br>
            <a:br>
              <a:rPr lang="de-DE" sz="4000" dirty="0"/>
            </a:br>
            <a:endParaRPr lang="de-DE" dirty="0"/>
          </a:p>
        </p:txBody>
      </p:sp>
      <p:sp>
        <p:nvSpPr>
          <p:cNvPr id="3" name="Inhaltsplatzhalter 2">
            <a:extLst>
              <a:ext uri="{FF2B5EF4-FFF2-40B4-BE49-F238E27FC236}">
                <a16:creationId xmlns:a16="http://schemas.microsoft.com/office/drawing/2014/main" id="{2B2217FD-43F8-0F87-8927-DE3558A0398B}"/>
              </a:ext>
            </a:extLst>
          </p:cNvPr>
          <p:cNvSpPr>
            <a:spLocks noGrp="1"/>
          </p:cNvSpPr>
          <p:nvPr>
            <p:ph idx="1"/>
          </p:nvPr>
        </p:nvSpPr>
        <p:spPr/>
        <p:txBody>
          <a:bodyPr>
            <a:normAutofit fontScale="92500" lnSpcReduction="20000"/>
          </a:bodyPr>
          <a:lstStyle/>
          <a:p>
            <a:r>
              <a:rPr lang="de-DE" b="1" i="1" u="sng" dirty="0"/>
              <a:t>4- Säulen Ansatz für die Drogenpolitik</a:t>
            </a:r>
          </a:p>
          <a:p>
            <a:r>
              <a:rPr lang="de-DE" dirty="0"/>
              <a:t>Prävention</a:t>
            </a:r>
          </a:p>
          <a:p>
            <a:r>
              <a:rPr lang="de-DE" dirty="0"/>
              <a:t>Therapie</a:t>
            </a:r>
          </a:p>
          <a:p>
            <a:r>
              <a:rPr lang="de-DE" dirty="0"/>
              <a:t>Schadensminderung</a:t>
            </a:r>
          </a:p>
          <a:p>
            <a:r>
              <a:rPr lang="de-DE" dirty="0"/>
              <a:t>Repression</a:t>
            </a:r>
          </a:p>
          <a:p>
            <a:r>
              <a:rPr lang="de-DE" dirty="0"/>
              <a:t>-&gt; Daten müssen gesammelt werden, um die Realität des Konsums und die damit verbundenen Risiken anzugehen </a:t>
            </a:r>
          </a:p>
          <a:p>
            <a:r>
              <a:rPr lang="de-DE" dirty="0"/>
              <a:t>Fahrtauglichkeit, bei der Arbeit unter dem Einfluss von Cannabis ??</a:t>
            </a:r>
            <a:br>
              <a:rPr lang="de-DE" dirty="0"/>
            </a:br>
            <a:r>
              <a:rPr lang="de-DE" dirty="0"/>
              <a:t>Wie ändert sich das Verhalten der Verbraucher, sobald sie in der Lage sind, Substanzen legal zu beschaffen </a:t>
            </a:r>
          </a:p>
          <a:p>
            <a:endParaRPr lang="de-DE" dirty="0"/>
          </a:p>
        </p:txBody>
      </p:sp>
    </p:spTree>
    <p:extLst>
      <p:ext uri="{BB962C8B-B14F-4D97-AF65-F5344CB8AC3E}">
        <p14:creationId xmlns:p14="http://schemas.microsoft.com/office/powerpoint/2010/main" val="1814413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0773B0-0EF0-D5B8-14DD-1EA212B95711}"/>
              </a:ext>
            </a:extLst>
          </p:cNvPr>
          <p:cNvSpPr>
            <a:spLocks noGrp="1"/>
          </p:cNvSpPr>
          <p:nvPr>
            <p:ph type="title"/>
          </p:nvPr>
        </p:nvSpPr>
        <p:spPr/>
        <p:txBody>
          <a:bodyPr>
            <a:normAutofit fontScale="90000"/>
          </a:bodyPr>
          <a:lstStyle/>
          <a:p>
            <a:br>
              <a:rPr lang="de-DE" sz="1700" dirty="0"/>
            </a:br>
            <a:br>
              <a:rPr lang="de-DE" sz="1700" dirty="0"/>
            </a:br>
            <a:br>
              <a:rPr lang="de-DE" sz="1700" dirty="0"/>
            </a:br>
            <a:br>
              <a:rPr lang="de-DE" sz="1700" dirty="0"/>
            </a:br>
            <a:br>
              <a:rPr lang="de-DE" sz="1700" dirty="0"/>
            </a:br>
            <a:r>
              <a:rPr lang="de-DE" sz="1700" dirty="0"/>
              <a:t>Einordnung Recreational Cannabis in Europa und der Welt ? Auswirkungen einer Legalisierung auf den deutschen Markt </a:t>
            </a:r>
            <a:br>
              <a:rPr lang="de-DE" sz="2800" dirty="0"/>
            </a:br>
            <a:br>
              <a:rPr lang="de-DE" sz="4000" dirty="0"/>
            </a:br>
            <a:br>
              <a:rPr lang="de-DE" sz="4000" dirty="0"/>
            </a:br>
            <a:endParaRPr lang="de-DE" dirty="0"/>
          </a:p>
        </p:txBody>
      </p:sp>
      <p:sp>
        <p:nvSpPr>
          <p:cNvPr id="3" name="Inhaltsplatzhalter 2">
            <a:extLst>
              <a:ext uri="{FF2B5EF4-FFF2-40B4-BE49-F238E27FC236}">
                <a16:creationId xmlns:a16="http://schemas.microsoft.com/office/drawing/2014/main" id="{8C065DE0-ECE8-298A-99A2-8D1CB34609F7}"/>
              </a:ext>
            </a:extLst>
          </p:cNvPr>
          <p:cNvSpPr>
            <a:spLocks noGrp="1"/>
          </p:cNvSpPr>
          <p:nvPr>
            <p:ph idx="1"/>
          </p:nvPr>
        </p:nvSpPr>
        <p:spPr/>
        <p:txBody>
          <a:bodyPr>
            <a:normAutofit fontScale="92500" lnSpcReduction="20000"/>
          </a:bodyPr>
          <a:lstStyle/>
          <a:p>
            <a:r>
              <a:rPr lang="de-DE" dirty="0"/>
              <a:t>Sowohl unverarbeitete als auch verarbeitete Produkte können zugelassen werden, einschließlich Blüten, Haschisch, Extrakte, Edibles, Vape- Produkte</a:t>
            </a:r>
          </a:p>
          <a:p>
            <a:endParaRPr lang="de-DE" dirty="0"/>
          </a:p>
          <a:p>
            <a:r>
              <a:rPr lang="de-DE" dirty="0"/>
              <a:t>Schweizer Bio- Produkte werden stark bevorzugt</a:t>
            </a:r>
          </a:p>
          <a:p>
            <a:r>
              <a:rPr lang="de-DE" dirty="0"/>
              <a:t>Kultivierung und Herstellung werden von lokalen Unternehmen unter einer Ausnahmelizenz des Bundesamtes für öffentliche Gesundheit durchgeführt</a:t>
            </a:r>
          </a:p>
          <a:p>
            <a:r>
              <a:rPr lang="de-DE" dirty="0"/>
              <a:t>Muss für GACP hergestellt werden, mit begrenzten Pestizidrückständen</a:t>
            </a:r>
          </a:p>
          <a:p>
            <a:r>
              <a:rPr lang="de-DE" dirty="0"/>
              <a:t>20 % THC maximal in Fertigarzneimitteln</a:t>
            </a:r>
          </a:p>
          <a:p>
            <a:r>
              <a:rPr lang="de-DE" dirty="0"/>
              <a:t>Maximum 10 mg THC pro </a:t>
            </a:r>
            <a:r>
              <a:rPr lang="de-DE" dirty="0" err="1"/>
              <a:t>Edible</a:t>
            </a:r>
            <a:endParaRPr lang="de-DE" dirty="0"/>
          </a:p>
          <a:p>
            <a:r>
              <a:rPr lang="de-DE" dirty="0"/>
              <a:t>10 </a:t>
            </a:r>
            <a:r>
              <a:rPr lang="de-DE" dirty="0" err="1"/>
              <a:t>g</a:t>
            </a:r>
            <a:r>
              <a:rPr lang="de-DE" dirty="0"/>
              <a:t> THC per </a:t>
            </a:r>
            <a:r>
              <a:rPr lang="de-DE" dirty="0" err="1"/>
              <a:t>Month</a:t>
            </a:r>
            <a:endParaRPr lang="de-DE" dirty="0"/>
          </a:p>
          <a:p>
            <a:endParaRPr lang="de-DE" dirty="0"/>
          </a:p>
        </p:txBody>
      </p:sp>
    </p:spTree>
    <p:extLst>
      <p:ext uri="{BB962C8B-B14F-4D97-AF65-F5344CB8AC3E}">
        <p14:creationId xmlns:p14="http://schemas.microsoft.com/office/powerpoint/2010/main" val="1278921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DC1499-FF42-5CFD-CFBC-6910F5E01C0E}"/>
              </a:ext>
            </a:extLst>
          </p:cNvPr>
          <p:cNvSpPr>
            <a:spLocks noGrp="1"/>
          </p:cNvSpPr>
          <p:nvPr>
            <p:ph type="title"/>
          </p:nvPr>
        </p:nvSpPr>
        <p:spPr/>
        <p:txBody>
          <a:bodyPr/>
          <a:lstStyle/>
          <a:p>
            <a:r>
              <a:rPr lang="de-DE" dirty="0"/>
              <a:t>Agenda</a:t>
            </a:r>
          </a:p>
        </p:txBody>
      </p:sp>
      <p:sp>
        <p:nvSpPr>
          <p:cNvPr id="3" name="Inhaltsplatzhalter 2">
            <a:extLst>
              <a:ext uri="{FF2B5EF4-FFF2-40B4-BE49-F238E27FC236}">
                <a16:creationId xmlns:a16="http://schemas.microsoft.com/office/drawing/2014/main" id="{20E5D473-E689-4A2F-6FF4-8FD4DDB2D311}"/>
              </a:ext>
            </a:extLst>
          </p:cNvPr>
          <p:cNvSpPr>
            <a:spLocks noGrp="1"/>
          </p:cNvSpPr>
          <p:nvPr>
            <p:ph idx="1"/>
          </p:nvPr>
        </p:nvSpPr>
        <p:spPr>
          <a:xfrm>
            <a:off x="2231136" y="2638044"/>
            <a:ext cx="7729728" cy="3644003"/>
          </a:xfrm>
        </p:spPr>
        <p:txBody>
          <a:bodyPr>
            <a:normAutofit fontScale="85000" lnSpcReduction="10000"/>
          </a:bodyPr>
          <a:lstStyle/>
          <a:p>
            <a:r>
              <a:rPr lang="de-DE" dirty="0"/>
              <a:t>Cannabis – aktueller Referentenentwurf des Gesetzes zum privaten und zum gemeinschaftlichen, nicht gewerblichen Eigenanbau von Cannabis zu nicht-medizinischen Zwecken – Inhalte </a:t>
            </a:r>
          </a:p>
          <a:p>
            <a:endParaRPr lang="de-DE" dirty="0"/>
          </a:p>
          <a:p>
            <a:r>
              <a:rPr lang="de-DE" dirty="0"/>
              <a:t>Einordnung Recreational Cannabis in Europa und der Welt ? Auswirkungen einer Legalisierung auf den deutschen Markt </a:t>
            </a:r>
          </a:p>
          <a:p>
            <a:endParaRPr lang="de-DE" dirty="0"/>
          </a:p>
          <a:p>
            <a:r>
              <a:rPr lang="de-DE" dirty="0"/>
              <a:t>Unterschiede Medical Cannabis; Recreational Cannabis</a:t>
            </a:r>
          </a:p>
          <a:p>
            <a:endParaRPr lang="de-DE" dirty="0"/>
          </a:p>
          <a:p>
            <a:r>
              <a:rPr lang="de-DE" dirty="0"/>
              <a:t>Mögliche Neuerungen für den medizinischen Cannabisbereich im Falle einer Legalisierung</a:t>
            </a:r>
          </a:p>
          <a:p>
            <a:endParaRPr lang="de-DE" dirty="0"/>
          </a:p>
          <a:p>
            <a:r>
              <a:rPr lang="de-DE" dirty="0"/>
              <a:t>Vorteile und Nachteile im Zuge einer Legalisierung </a:t>
            </a:r>
          </a:p>
          <a:p>
            <a:endParaRPr lang="de-DE" dirty="0"/>
          </a:p>
          <a:p>
            <a:endParaRPr lang="de-DE" dirty="0"/>
          </a:p>
          <a:p>
            <a:endParaRPr lang="de-DE" dirty="0"/>
          </a:p>
        </p:txBody>
      </p:sp>
    </p:spTree>
    <p:extLst>
      <p:ext uri="{BB962C8B-B14F-4D97-AF65-F5344CB8AC3E}">
        <p14:creationId xmlns:p14="http://schemas.microsoft.com/office/powerpoint/2010/main" val="1106869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2D725B-026F-D0E6-E09C-3C7BCA588A06}"/>
              </a:ext>
            </a:extLst>
          </p:cNvPr>
          <p:cNvSpPr>
            <a:spLocks noGrp="1"/>
          </p:cNvSpPr>
          <p:nvPr>
            <p:ph type="title"/>
          </p:nvPr>
        </p:nvSpPr>
        <p:spPr/>
        <p:txBody>
          <a:bodyPr>
            <a:normAutofit fontScale="90000"/>
          </a:bodyPr>
          <a:lstStyle/>
          <a:p>
            <a:r>
              <a:rPr lang="de-DE" sz="1700" dirty="0"/>
              <a:t>Einordnung Recreational Cannabis in Europa und der Welt ? Auswirkungen einer Legalisierung auf den deutschen Markt </a:t>
            </a:r>
            <a:br>
              <a:rPr lang="de-DE" sz="4000" dirty="0"/>
            </a:br>
            <a:endParaRPr lang="de-DE" dirty="0"/>
          </a:p>
        </p:txBody>
      </p:sp>
      <p:pic>
        <p:nvPicPr>
          <p:cNvPr id="4" name="Inhaltsplatzhalter 3">
            <a:extLst>
              <a:ext uri="{FF2B5EF4-FFF2-40B4-BE49-F238E27FC236}">
                <a16:creationId xmlns:a16="http://schemas.microsoft.com/office/drawing/2014/main" id="{6DEA04EC-E27A-632F-70C7-995B484C923A}"/>
              </a:ext>
            </a:extLst>
          </p:cNvPr>
          <p:cNvPicPr>
            <a:picLocks noGrp="1" noChangeAspect="1"/>
          </p:cNvPicPr>
          <p:nvPr>
            <p:ph idx="1"/>
          </p:nvPr>
        </p:nvPicPr>
        <p:blipFill>
          <a:blip r:embed="rId2"/>
          <a:stretch>
            <a:fillRect/>
          </a:stretch>
        </p:blipFill>
        <p:spPr>
          <a:xfrm>
            <a:off x="518226" y="2524125"/>
            <a:ext cx="3647374" cy="3900664"/>
          </a:xfrm>
          <a:prstGeom prst="rect">
            <a:avLst/>
          </a:prstGeom>
        </p:spPr>
      </p:pic>
      <p:pic>
        <p:nvPicPr>
          <p:cNvPr id="5" name="Grafik 4">
            <a:extLst>
              <a:ext uri="{FF2B5EF4-FFF2-40B4-BE49-F238E27FC236}">
                <a16:creationId xmlns:a16="http://schemas.microsoft.com/office/drawing/2014/main" id="{689B88E1-7027-C59D-8DF6-FE71AA7916F6}"/>
              </a:ext>
            </a:extLst>
          </p:cNvPr>
          <p:cNvPicPr>
            <a:picLocks noChangeAspect="1"/>
          </p:cNvPicPr>
          <p:nvPr/>
        </p:nvPicPr>
        <p:blipFill>
          <a:blip r:embed="rId3"/>
          <a:stretch>
            <a:fillRect/>
          </a:stretch>
        </p:blipFill>
        <p:spPr>
          <a:xfrm>
            <a:off x="4295807" y="2307519"/>
            <a:ext cx="4364129" cy="4333875"/>
          </a:xfrm>
          <a:prstGeom prst="rect">
            <a:avLst/>
          </a:prstGeom>
        </p:spPr>
      </p:pic>
      <p:pic>
        <p:nvPicPr>
          <p:cNvPr id="6" name="Grafik 5">
            <a:extLst>
              <a:ext uri="{FF2B5EF4-FFF2-40B4-BE49-F238E27FC236}">
                <a16:creationId xmlns:a16="http://schemas.microsoft.com/office/drawing/2014/main" id="{3644A333-7DE1-B396-ADDC-D92A5B69A3E8}"/>
              </a:ext>
            </a:extLst>
          </p:cNvPr>
          <p:cNvPicPr>
            <a:picLocks noChangeAspect="1"/>
          </p:cNvPicPr>
          <p:nvPr/>
        </p:nvPicPr>
        <p:blipFill>
          <a:blip r:embed="rId4"/>
          <a:stretch>
            <a:fillRect/>
          </a:stretch>
        </p:blipFill>
        <p:spPr>
          <a:xfrm>
            <a:off x="8790143" y="2919944"/>
            <a:ext cx="3248234" cy="3109024"/>
          </a:xfrm>
          <a:prstGeom prst="rect">
            <a:avLst/>
          </a:prstGeom>
        </p:spPr>
      </p:pic>
    </p:spTree>
    <p:extLst>
      <p:ext uri="{BB962C8B-B14F-4D97-AF65-F5344CB8AC3E}">
        <p14:creationId xmlns:p14="http://schemas.microsoft.com/office/powerpoint/2010/main" val="1663034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C4C69E-0E0F-59F5-63B6-7DB27F9E8C91}"/>
              </a:ext>
            </a:extLst>
          </p:cNvPr>
          <p:cNvSpPr>
            <a:spLocks noGrp="1"/>
          </p:cNvSpPr>
          <p:nvPr>
            <p:ph type="title"/>
          </p:nvPr>
        </p:nvSpPr>
        <p:spPr/>
        <p:txBody>
          <a:bodyPr>
            <a:normAutofit/>
          </a:bodyPr>
          <a:lstStyle/>
          <a:p>
            <a:r>
              <a:rPr lang="de-DE" sz="1500" dirty="0"/>
              <a:t>Einordnung Recreational Cannabis in Europa und der Welt ? Auswirkungen einer Legalisierung auf den deutschen Markt</a:t>
            </a:r>
          </a:p>
        </p:txBody>
      </p:sp>
      <p:sp>
        <p:nvSpPr>
          <p:cNvPr id="3" name="Inhaltsplatzhalter 2">
            <a:extLst>
              <a:ext uri="{FF2B5EF4-FFF2-40B4-BE49-F238E27FC236}">
                <a16:creationId xmlns:a16="http://schemas.microsoft.com/office/drawing/2014/main" id="{633C4168-81A5-DA20-57EF-9352310A4E6E}"/>
              </a:ext>
            </a:extLst>
          </p:cNvPr>
          <p:cNvSpPr>
            <a:spLocks noGrp="1"/>
          </p:cNvSpPr>
          <p:nvPr>
            <p:ph idx="1"/>
          </p:nvPr>
        </p:nvSpPr>
        <p:spPr/>
        <p:txBody>
          <a:bodyPr/>
          <a:lstStyle/>
          <a:p>
            <a:endParaRPr lang="de-DE" dirty="0"/>
          </a:p>
          <a:p>
            <a:endParaRPr lang="de-DE" dirty="0"/>
          </a:p>
        </p:txBody>
      </p:sp>
      <p:pic>
        <p:nvPicPr>
          <p:cNvPr id="5" name="Grafik 4">
            <a:extLst>
              <a:ext uri="{FF2B5EF4-FFF2-40B4-BE49-F238E27FC236}">
                <a16:creationId xmlns:a16="http://schemas.microsoft.com/office/drawing/2014/main" id="{49E98C7D-02AB-DEA6-E42D-7477F437CB1D}"/>
              </a:ext>
            </a:extLst>
          </p:cNvPr>
          <p:cNvPicPr>
            <a:picLocks noChangeAspect="1"/>
          </p:cNvPicPr>
          <p:nvPr/>
        </p:nvPicPr>
        <p:blipFill>
          <a:blip r:embed="rId2"/>
          <a:stretch>
            <a:fillRect/>
          </a:stretch>
        </p:blipFill>
        <p:spPr>
          <a:xfrm>
            <a:off x="666749" y="2365180"/>
            <a:ext cx="5208209" cy="4200719"/>
          </a:xfrm>
          <a:prstGeom prst="rect">
            <a:avLst/>
          </a:prstGeom>
        </p:spPr>
      </p:pic>
      <p:pic>
        <p:nvPicPr>
          <p:cNvPr id="6" name="Grafik 5">
            <a:extLst>
              <a:ext uri="{FF2B5EF4-FFF2-40B4-BE49-F238E27FC236}">
                <a16:creationId xmlns:a16="http://schemas.microsoft.com/office/drawing/2014/main" id="{8EE33B90-A9D5-7523-8A43-31A37CA50EFE}"/>
              </a:ext>
            </a:extLst>
          </p:cNvPr>
          <p:cNvPicPr>
            <a:picLocks noChangeAspect="1"/>
          </p:cNvPicPr>
          <p:nvPr/>
        </p:nvPicPr>
        <p:blipFill>
          <a:blip r:embed="rId3"/>
          <a:stretch>
            <a:fillRect/>
          </a:stretch>
        </p:blipFill>
        <p:spPr>
          <a:xfrm>
            <a:off x="5232400" y="2934208"/>
            <a:ext cx="3708400" cy="2959100"/>
          </a:xfrm>
          <a:prstGeom prst="rect">
            <a:avLst/>
          </a:prstGeom>
        </p:spPr>
      </p:pic>
      <p:pic>
        <p:nvPicPr>
          <p:cNvPr id="7" name="Grafik 6">
            <a:extLst>
              <a:ext uri="{FF2B5EF4-FFF2-40B4-BE49-F238E27FC236}">
                <a16:creationId xmlns:a16="http://schemas.microsoft.com/office/drawing/2014/main" id="{C5399D4C-63A6-A59C-CBBF-D8127C29486E}"/>
              </a:ext>
            </a:extLst>
          </p:cNvPr>
          <p:cNvPicPr>
            <a:picLocks noChangeAspect="1"/>
          </p:cNvPicPr>
          <p:nvPr/>
        </p:nvPicPr>
        <p:blipFill>
          <a:blip r:embed="rId4"/>
          <a:stretch>
            <a:fillRect/>
          </a:stretch>
        </p:blipFill>
        <p:spPr>
          <a:xfrm>
            <a:off x="9025044" y="2934208"/>
            <a:ext cx="2924578" cy="2881883"/>
          </a:xfrm>
          <a:prstGeom prst="rect">
            <a:avLst/>
          </a:prstGeom>
        </p:spPr>
      </p:pic>
    </p:spTree>
    <p:extLst>
      <p:ext uri="{BB962C8B-B14F-4D97-AF65-F5344CB8AC3E}">
        <p14:creationId xmlns:p14="http://schemas.microsoft.com/office/powerpoint/2010/main" val="40605506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E3599-88F7-7B02-5FFB-79014B849EDD}"/>
              </a:ext>
            </a:extLst>
          </p:cNvPr>
          <p:cNvSpPr>
            <a:spLocks noGrp="1"/>
          </p:cNvSpPr>
          <p:nvPr>
            <p:ph type="title"/>
          </p:nvPr>
        </p:nvSpPr>
        <p:spPr>
          <a:xfrm>
            <a:off x="2036318" y="736465"/>
            <a:ext cx="7729728" cy="1188720"/>
          </a:xfrm>
        </p:spPr>
        <p:txBody>
          <a:bodyPr>
            <a:normAutofit/>
          </a:bodyPr>
          <a:lstStyle/>
          <a:p>
            <a:r>
              <a:rPr lang="de-DE" sz="1500" dirty="0"/>
              <a:t>Einordnung Recreational Cannabis in Europa und der Welt ? Auswirkungen einer Legalisierung auf den deutschen Markt</a:t>
            </a:r>
          </a:p>
        </p:txBody>
      </p:sp>
      <p:sp>
        <p:nvSpPr>
          <p:cNvPr id="3" name="Inhaltsplatzhalter 2">
            <a:extLst>
              <a:ext uri="{FF2B5EF4-FFF2-40B4-BE49-F238E27FC236}">
                <a16:creationId xmlns:a16="http://schemas.microsoft.com/office/drawing/2014/main" id="{08FE9EDA-3AE7-ECE3-210C-23C54FA2C393}"/>
              </a:ext>
            </a:extLst>
          </p:cNvPr>
          <p:cNvSpPr>
            <a:spLocks noGrp="1"/>
          </p:cNvSpPr>
          <p:nvPr>
            <p:ph idx="1"/>
          </p:nvPr>
        </p:nvSpPr>
        <p:spPr>
          <a:xfrm>
            <a:off x="669036" y="2574544"/>
            <a:ext cx="2734564" cy="3101983"/>
          </a:xfrm>
        </p:spPr>
        <p:txBody>
          <a:bodyPr>
            <a:normAutofit/>
          </a:bodyPr>
          <a:lstStyle/>
          <a:p>
            <a:r>
              <a:rPr lang="de-DE" dirty="0"/>
              <a:t>Deutschlands Legalisierung von Cannabis wäre das größte katalytische Ereignis des Jahrzehnts; wie bei medizinischen Cannabis können wir einen ganz anderen Rahmen als Nordamerika erwarten </a:t>
            </a:r>
          </a:p>
          <a:p>
            <a:pPr marL="0" indent="0">
              <a:buNone/>
            </a:pPr>
            <a:endParaRPr lang="de-DE" dirty="0"/>
          </a:p>
        </p:txBody>
      </p:sp>
      <p:pic>
        <p:nvPicPr>
          <p:cNvPr id="4" name="Grafik 3">
            <a:extLst>
              <a:ext uri="{FF2B5EF4-FFF2-40B4-BE49-F238E27FC236}">
                <a16:creationId xmlns:a16="http://schemas.microsoft.com/office/drawing/2014/main" id="{BFE79216-B87D-3C6F-BCDA-91B1A55E3850}"/>
              </a:ext>
            </a:extLst>
          </p:cNvPr>
          <p:cNvPicPr>
            <a:picLocks noChangeAspect="1"/>
          </p:cNvPicPr>
          <p:nvPr/>
        </p:nvPicPr>
        <p:blipFill>
          <a:blip r:embed="rId2"/>
          <a:stretch>
            <a:fillRect/>
          </a:stretch>
        </p:blipFill>
        <p:spPr>
          <a:xfrm>
            <a:off x="4341416" y="1950212"/>
            <a:ext cx="3941855" cy="4704588"/>
          </a:xfrm>
          <a:prstGeom prst="rect">
            <a:avLst/>
          </a:prstGeom>
        </p:spPr>
      </p:pic>
    </p:spTree>
    <p:extLst>
      <p:ext uri="{BB962C8B-B14F-4D97-AF65-F5344CB8AC3E}">
        <p14:creationId xmlns:p14="http://schemas.microsoft.com/office/powerpoint/2010/main" val="1188165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4E78C2-2516-1720-1826-6D236C5A48A4}"/>
              </a:ext>
            </a:extLst>
          </p:cNvPr>
          <p:cNvSpPr>
            <a:spLocks noGrp="1"/>
          </p:cNvSpPr>
          <p:nvPr>
            <p:ph type="title"/>
          </p:nvPr>
        </p:nvSpPr>
        <p:spPr>
          <a:xfrm>
            <a:off x="2142236" y="901192"/>
            <a:ext cx="7729728" cy="1188720"/>
          </a:xfrm>
        </p:spPr>
        <p:txBody>
          <a:bodyPr>
            <a:normAutofit/>
          </a:bodyPr>
          <a:lstStyle/>
          <a:p>
            <a:r>
              <a:rPr lang="de-DE" sz="1500" dirty="0"/>
              <a:t>Einordnung Recreational Cannabis in Europa und der Welt ? Auswirkungen einer Legalisierung auf den deutschen Markt</a:t>
            </a:r>
          </a:p>
        </p:txBody>
      </p:sp>
      <p:pic>
        <p:nvPicPr>
          <p:cNvPr id="4" name="Inhaltsplatzhalter 3">
            <a:extLst>
              <a:ext uri="{FF2B5EF4-FFF2-40B4-BE49-F238E27FC236}">
                <a16:creationId xmlns:a16="http://schemas.microsoft.com/office/drawing/2014/main" id="{B06B903F-D93F-E16D-C32E-F108984D9C46}"/>
              </a:ext>
            </a:extLst>
          </p:cNvPr>
          <p:cNvPicPr>
            <a:picLocks noGrp="1" noChangeAspect="1"/>
          </p:cNvPicPr>
          <p:nvPr>
            <p:ph idx="1"/>
          </p:nvPr>
        </p:nvPicPr>
        <p:blipFill>
          <a:blip r:embed="rId2"/>
          <a:stretch>
            <a:fillRect/>
          </a:stretch>
        </p:blipFill>
        <p:spPr>
          <a:xfrm>
            <a:off x="513756" y="2854833"/>
            <a:ext cx="6948089" cy="3101975"/>
          </a:xfrm>
          <a:prstGeom prst="rect">
            <a:avLst/>
          </a:prstGeom>
        </p:spPr>
      </p:pic>
      <p:sp>
        <p:nvSpPr>
          <p:cNvPr id="6" name="Textfeld 5">
            <a:extLst>
              <a:ext uri="{FF2B5EF4-FFF2-40B4-BE49-F238E27FC236}">
                <a16:creationId xmlns:a16="http://schemas.microsoft.com/office/drawing/2014/main" id="{9FAD9D86-1F20-2EC2-CC37-E011F6BE080D}"/>
              </a:ext>
            </a:extLst>
          </p:cNvPr>
          <p:cNvSpPr txBox="1"/>
          <p:nvPr/>
        </p:nvSpPr>
        <p:spPr>
          <a:xfrm>
            <a:off x="7556500" y="2033524"/>
            <a:ext cx="4381500" cy="5355312"/>
          </a:xfrm>
          <a:prstGeom prst="rect">
            <a:avLst/>
          </a:prstGeom>
          <a:noFill/>
        </p:spPr>
        <p:txBody>
          <a:bodyPr wrap="square" rtlCol="0">
            <a:spAutoFit/>
          </a:bodyPr>
          <a:lstStyle/>
          <a:p>
            <a:r>
              <a:rPr lang="de-DE" dirty="0"/>
              <a:t>Anteil an Cannabiskonsumenten hat von 2021 auf 2022 abgenommen etwas (1,7 %)</a:t>
            </a:r>
          </a:p>
          <a:p>
            <a:r>
              <a:rPr lang="de-DE" dirty="0"/>
              <a:t>Jugendliche 16-19 Jährige; Rückgang um 7 %</a:t>
            </a:r>
          </a:p>
          <a:p>
            <a:r>
              <a:rPr lang="de-DE" dirty="0"/>
              <a:t>Wert liegt deutlich niedriger als der Wert vor der Legalisierung 2017 (41,1 % und jetzt 36,7 %)</a:t>
            </a:r>
          </a:p>
          <a:p>
            <a:r>
              <a:rPr lang="de-DE" dirty="0"/>
              <a:t>2019 war der starke Anstieg, der dann wieder abgefallen ist bis 2022</a:t>
            </a:r>
          </a:p>
          <a:p>
            <a:r>
              <a:rPr lang="de-DE" dirty="0"/>
              <a:t>Konsum von Cannabis bei Jugendlichen ist also seit der Legalisierung zurückgegangen </a:t>
            </a:r>
          </a:p>
          <a:p>
            <a:r>
              <a:rPr lang="de-DE" dirty="0"/>
              <a:t>Durchschnittlich mehr Männer als Frauen, eher junge Menschen als ältere, obwohl deren Anteil nach der Legalisierung am stärksten wuchs</a:t>
            </a:r>
          </a:p>
          <a:p>
            <a:r>
              <a:rPr lang="de-DE" dirty="0"/>
              <a:t>Mehr als 50 % der befragten Konsumenten gaben 2021 zudem an, Cannabis höchstens 2-3 mal pro Monat zu nutzen</a:t>
            </a:r>
          </a:p>
          <a:p>
            <a:endParaRPr lang="de-DE" dirty="0"/>
          </a:p>
          <a:p>
            <a:endParaRPr lang="de-DE" dirty="0"/>
          </a:p>
        </p:txBody>
      </p:sp>
    </p:spTree>
    <p:extLst>
      <p:ext uri="{BB962C8B-B14F-4D97-AF65-F5344CB8AC3E}">
        <p14:creationId xmlns:p14="http://schemas.microsoft.com/office/powerpoint/2010/main" val="2509900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ABE124-3DEF-E8A9-FDD7-A4ECCD66E59A}"/>
              </a:ext>
            </a:extLst>
          </p:cNvPr>
          <p:cNvSpPr>
            <a:spLocks noGrp="1"/>
          </p:cNvSpPr>
          <p:nvPr>
            <p:ph type="title"/>
          </p:nvPr>
        </p:nvSpPr>
        <p:spPr/>
        <p:txBody>
          <a:bodyPr>
            <a:normAutofit/>
          </a:bodyPr>
          <a:lstStyle/>
          <a:p>
            <a:r>
              <a:rPr lang="de-DE" sz="1500" dirty="0"/>
              <a:t>Einordnung Recreational Cannabis in Europa und der Welt ? Auswirkungen einer Legalisierung auf den deutschen Markt</a:t>
            </a:r>
          </a:p>
        </p:txBody>
      </p:sp>
      <p:pic>
        <p:nvPicPr>
          <p:cNvPr id="4" name="Inhaltsplatzhalter 3">
            <a:extLst>
              <a:ext uri="{FF2B5EF4-FFF2-40B4-BE49-F238E27FC236}">
                <a16:creationId xmlns:a16="http://schemas.microsoft.com/office/drawing/2014/main" id="{1F4F81E7-3044-A57F-E781-0C5E8876F61E}"/>
              </a:ext>
            </a:extLst>
          </p:cNvPr>
          <p:cNvPicPr>
            <a:picLocks noGrp="1" noChangeAspect="1"/>
          </p:cNvPicPr>
          <p:nvPr>
            <p:ph idx="1"/>
          </p:nvPr>
        </p:nvPicPr>
        <p:blipFill>
          <a:blip r:embed="rId2"/>
          <a:stretch>
            <a:fillRect/>
          </a:stretch>
        </p:blipFill>
        <p:spPr>
          <a:xfrm>
            <a:off x="813195" y="2651125"/>
            <a:ext cx="5282805" cy="3101975"/>
          </a:xfrm>
          <a:prstGeom prst="rect">
            <a:avLst/>
          </a:prstGeom>
        </p:spPr>
      </p:pic>
      <p:sp>
        <p:nvSpPr>
          <p:cNvPr id="5" name="Textfeld 4">
            <a:extLst>
              <a:ext uri="{FF2B5EF4-FFF2-40B4-BE49-F238E27FC236}">
                <a16:creationId xmlns:a16="http://schemas.microsoft.com/office/drawing/2014/main" id="{065EB7D6-AF6F-F327-3689-4B6D095181CA}"/>
              </a:ext>
            </a:extLst>
          </p:cNvPr>
          <p:cNvSpPr txBox="1"/>
          <p:nvPr/>
        </p:nvSpPr>
        <p:spPr>
          <a:xfrm>
            <a:off x="6731000" y="2654300"/>
            <a:ext cx="4673600" cy="3724096"/>
          </a:xfrm>
          <a:prstGeom prst="rect">
            <a:avLst/>
          </a:prstGeom>
          <a:noFill/>
        </p:spPr>
        <p:txBody>
          <a:bodyPr wrap="square" rtlCol="0">
            <a:spAutoFit/>
          </a:bodyPr>
          <a:lstStyle/>
          <a:p>
            <a:r>
              <a:rPr lang="de-DE" dirty="0"/>
              <a:t>Bessere Aufklärung seit Legalisierung in Kanada zeigte sich sowohl im Verhältnis zur Abhängigkeitsbewertung wie auch hinsichtlich der Einschätzung der Fahrtauglichkeit</a:t>
            </a:r>
          </a:p>
          <a:p>
            <a:r>
              <a:rPr lang="de-DE" dirty="0"/>
              <a:t>Cannabis als psychotrope Substanz wurde mit mehr Verständnis aufgenommen und der Umgang damit vorsichtiger eingeschätzt</a:t>
            </a:r>
          </a:p>
          <a:p>
            <a:endParaRPr lang="de-DE" sz="1100" dirty="0"/>
          </a:p>
          <a:p>
            <a:r>
              <a:rPr lang="de-DE" sz="1100" b="0" i="0" dirty="0">
                <a:solidFill>
                  <a:srgbClr val="000000"/>
                </a:solidFill>
                <a:effectLst/>
                <a:latin typeface="Titillium"/>
              </a:rPr>
              <a:t>Auch die benötigte Zeit, um nach erfolgtem Cannabiskonsum durch Inhalation wieder sicher am Straßenverkehr teilnehmen zu können, konnte die Mehrheit (53%) der Befragten 2021 richtig einschätzen (Laut kanadischem Survey drei Stunden oder mehr). 2017 gelang dies nur 27% der Teilnehmer.</a:t>
            </a:r>
            <a:br>
              <a:rPr lang="de-DE" sz="1100" dirty="0"/>
            </a:br>
            <a:r>
              <a:rPr lang="de-DE" sz="1100" b="0" i="0" dirty="0">
                <a:solidFill>
                  <a:srgbClr val="000000"/>
                </a:solidFill>
                <a:effectLst/>
                <a:latin typeface="Titillium"/>
              </a:rPr>
              <a:t>Eine größere Aufklärung ist weiterhin auch hinsichtlich “gesünderer” Konsumformen erkennbar. Das Rauchen als schädlichste Konsumform nahm im Vergleich zu 2017 um ca. 20% ab. Im gleich Zeitraum nahmen dagegen “gesündere” Konsumformen wie Essen (+21%) oder Trinken (+10%) deutlich zu.</a:t>
            </a:r>
            <a:endParaRPr lang="de-DE" sz="1100" dirty="0"/>
          </a:p>
        </p:txBody>
      </p:sp>
    </p:spTree>
    <p:extLst>
      <p:ext uri="{BB962C8B-B14F-4D97-AF65-F5344CB8AC3E}">
        <p14:creationId xmlns:p14="http://schemas.microsoft.com/office/powerpoint/2010/main" val="1089110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D71189-356C-6AD6-2F16-4F96F59CF0CD}"/>
              </a:ext>
            </a:extLst>
          </p:cNvPr>
          <p:cNvSpPr>
            <a:spLocks noGrp="1"/>
          </p:cNvSpPr>
          <p:nvPr>
            <p:ph type="title"/>
          </p:nvPr>
        </p:nvSpPr>
        <p:spPr/>
        <p:txBody>
          <a:bodyPr>
            <a:normAutofit/>
          </a:bodyPr>
          <a:lstStyle/>
          <a:p>
            <a:r>
              <a:rPr lang="de-DE" sz="1500" dirty="0"/>
              <a:t>Einordnung Recreational Cannabis in Europa und der Welt ? Auswirkungen einer Legalisierung auf den deutschen Markt</a:t>
            </a:r>
          </a:p>
        </p:txBody>
      </p:sp>
      <p:pic>
        <p:nvPicPr>
          <p:cNvPr id="4" name="Grafik 3">
            <a:extLst>
              <a:ext uri="{FF2B5EF4-FFF2-40B4-BE49-F238E27FC236}">
                <a16:creationId xmlns:a16="http://schemas.microsoft.com/office/drawing/2014/main" id="{47D52BE8-8F30-9330-5993-F2DF8C00710E}"/>
              </a:ext>
            </a:extLst>
          </p:cNvPr>
          <p:cNvPicPr>
            <a:picLocks noChangeAspect="1"/>
          </p:cNvPicPr>
          <p:nvPr/>
        </p:nvPicPr>
        <p:blipFill>
          <a:blip r:embed="rId2"/>
          <a:stretch>
            <a:fillRect/>
          </a:stretch>
        </p:blipFill>
        <p:spPr>
          <a:xfrm>
            <a:off x="5943600" y="2852274"/>
            <a:ext cx="5973064" cy="2277343"/>
          </a:xfrm>
          <a:prstGeom prst="rect">
            <a:avLst/>
          </a:prstGeom>
        </p:spPr>
      </p:pic>
      <p:pic>
        <p:nvPicPr>
          <p:cNvPr id="5" name="Grafik 4">
            <a:extLst>
              <a:ext uri="{FF2B5EF4-FFF2-40B4-BE49-F238E27FC236}">
                <a16:creationId xmlns:a16="http://schemas.microsoft.com/office/drawing/2014/main" id="{2D9ACE26-D896-443F-9B1B-D5B5983D3122}"/>
              </a:ext>
            </a:extLst>
          </p:cNvPr>
          <p:cNvPicPr>
            <a:picLocks noChangeAspect="1"/>
          </p:cNvPicPr>
          <p:nvPr/>
        </p:nvPicPr>
        <p:blipFill>
          <a:blip r:embed="rId3"/>
          <a:stretch>
            <a:fillRect/>
          </a:stretch>
        </p:blipFill>
        <p:spPr>
          <a:xfrm>
            <a:off x="152400" y="2461721"/>
            <a:ext cx="5575300" cy="3058450"/>
          </a:xfrm>
          <a:prstGeom prst="rect">
            <a:avLst/>
          </a:prstGeom>
        </p:spPr>
      </p:pic>
    </p:spTree>
    <p:extLst>
      <p:ext uri="{BB962C8B-B14F-4D97-AF65-F5344CB8AC3E}">
        <p14:creationId xmlns:p14="http://schemas.microsoft.com/office/powerpoint/2010/main" val="3676220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CF6945-1A2D-FBFD-AB66-5F02270F2565}"/>
              </a:ext>
            </a:extLst>
          </p:cNvPr>
          <p:cNvSpPr>
            <a:spLocks noGrp="1"/>
          </p:cNvSpPr>
          <p:nvPr>
            <p:ph type="title"/>
          </p:nvPr>
        </p:nvSpPr>
        <p:spPr/>
        <p:txBody>
          <a:bodyPr>
            <a:normAutofit/>
          </a:bodyPr>
          <a:lstStyle/>
          <a:p>
            <a:r>
              <a:rPr lang="de-DE" sz="1500" dirty="0"/>
              <a:t>Einordnung Recreational Cannabis in Europa und der Welt ? Auswirkungen einer Legalisierung auf den deutschen Markt</a:t>
            </a:r>
          </a:p>
        </p:txBody>
      </p:sp>
      <p:sp>
        <p:nvSpPr>
          <p:cNvPr id="3" name="Inhaltsplatzhalter 2">
            <a:extLst>
              <a:ext uri="{FF2B5EF4-FFF2-40B4-BE49-F238E27FC236}">
                <a16:creationId xmlns:a16="http://schemas.microsoft.com/office/drawing/2014/main" id="{C35FAF34-ED47-1463-D8BE-30A17760D4DA}"/>
              </a:ext>
            </a:extLst>
          </p:cNvPr>
          <p:cNvSpPr>
            <a:spLocks noGrp="1"/>
          </p:cNvSpPr>
          <p:nvPr>
            <p:ph idx="1"/>
          </p:nvPr>
        </p:nvSpPr>
        <p:spPr>
          <a:xfrm>
            <a:off x="6946900" y="2574544"/>
            <a:ext cx="3695700" cy="3101983"/>
          </a:xfrm>
        </p:spPr>
        <p:txBody>
          <a:bodyPr>
            <a:normAutofit fontScale="92500"/>
          </a:bodyPr>
          <a:lstStyle/>
          <a:p>
            <a:r>
              <a:rPr lang="de-DE" dirty="0"/>
              <a:t>Preis</a:t>
            </a:r>
          </a:p>
          <a:p>
            <a:r>
              <a:rPr lang="de-DE" dirty="0"/>
              <a:t>Qualität</a:t>
            </a:r>
          </a:p>
          <a:p>
            <a:r>
              <a:rPr lang="de-DE" dirty="0"/>
              <a:t>Versorgungssicherheit</a:t>
            </a:r>
          </a:p>
          <a:p>
            <a:endParaRPr lang="de-DE" dirty="0"/>
          </a:p>
          <a:p>
            <a:r>
              <a:rPr lang="de-DE" dirty="0"/>
              <a:t>Diese drei Punkte waren die zentralen Punkte für die Konsumenten !!!</a:t>
            </a:r>
          </a:p>
          <a:p>
            <a:r>
              <a:rPr lang="de-DE" dirty="0"/>
              <a:t>Ähnlich sieht es aktuell im deutschen Medical Markt aus für Privatzahler!!</a:t>
            </a:r>
          </a:p>
        </p:txBody>
      </p:sp>
      <p:pic>
        <p:nvPicPr>
          <p:cNvPr id="4" name="Grafik 3">
            <a:extLst>
              <a:ext uri="{FF2B5EF4-FFF2-40B4-BE49-F238E27FC236}">
                <a16:creationId xmlns:a16="http://schemas.microsoft.com/office/drawing/2014/main" id="{02394B78-47C7-9FF0-662D-3E6153CF4EAD}"/>
              </a:ext>
            </a:extLst>
          </p:cNvPr>
          <p:cNvPicPr>
            <a:picLocks noChangeAspect="1"/>
          </p:cNvPicPr>
          <p:nvPr/>
        </p:nvPicPr>
        <p:blipFill>
          <a:blip r:embed="rId2"/>
          <a:stretch>
            <a:fillRect/>
          </a:stretch>
        </p:blipFill>
        <p:spPr>
          <a:xfrm>
            <a:off x="368300" y="2305813"/>
            <a:ext cx="6261100" cy="4063054"/>
          </a:xfrm>
          <a:prstGeom prst="rect">
            <a:avLst/>
          </a:prstGeom>
        </p:spPr>
      </p:pic>
    </p:spTree>
    <p:extLst>
      <p:ext uri="{BB962C8B-B14F-4D97-AF65-F5344CB8AC3E}">
        <p14:creationId xmlns:p14="http://schemas.microsoft.com/office/powerpoint/2010/main" val="889402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6E6584-5BA9-5A6D-576A-2497DD263D2B}"/>
              </a:ext>
            </a:extLst>
          </p:cNvPr>
          <p:cNvSpPr>
            <a:spLocks noGrp="1"/>
          </p:cNvSpPr>
          <p:nvPr>
            <p:ph type="title"/>
          </p:nvPr>
        </p:nvSpPr>
        <p:spPr/>
        <p:txBody>
          <a:bodyPr>
            <a:normAutofit/>
          </a:bodyPr>
          <a:lstStyle/>
          <a:p>
            <a:r>
              <a:rPr lang="de-DE" sz="1500" dirty="0"/>
              <a:t>Einordnung Recreational Cannabis in Europa und der Welt ? Auswirkungen einer Legalisierung auf den deutschen Markt</a:t>
            </a:r>
          </a:p>
        </p:txBody>
      </p:sp>
      <p:pic>
        <p:nvPicPr>
          <p:cNvPr id="4" name="Inhaltsplatzhalter 3">
            <a:extLst>
              <a:ext uri="{FF2B5EF4-FFF2-40B4-BE49-F238E27FC236}">
                <a16:creationId xmlns:a16="http://schemas.microsoft.com/office/drawing/2014/main" id="{96D13EF1-D3AB-1087-4AC3-FAF3E8E4E7B8}"/>
              </a:ext>
            </a:extLst>
          </p:cNvPr>
          <p:cNvPicPr>
            <a:picLocks noGrp="1" noChangeAspect="1"/>
          </p:cNvPicPr>
          <p:nvPr>
            <p:ph idx="1"/>
          </p:nvPr>
        </p:nvPicPr>
        <p:blipFill>
          <a:blip r:embed="rId2"/>
          <a:stretch>
            <a:fillRect/>
          </a:stretch>
        </p:blipFill>
        <p:spPr>
          <a:xfrm>
            <a:off x="1633538" y="2683852"/>
            <a:ext cx="9296512" cy="3437547"/>
          </a:xfrm>
          <a:prstGeom prst="rect">
            <a:avLst/>
          </a:prstGeom>
        </p:spPr>
      </p:pic>
    </p:spTree>
    <p:extLst>
      <p:ext uri="{BB962C8B-B14F-4D97-AF65-F5344CB8AC3E}">
        <p14:creationId xmlns:p14="http://schemas.microsoft.com/office/powerpoint/2010/main" val="1715308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888E24-A230-1E76-9C50-7A827825754E}"/>
              </a:ext>
            </a:extLst>
          </p:cNvPr>
          <p:cNvSpPr>
            <a:spLocks noGrp="1"/>
          </p:cNvSpPr>
          <p:nvPr>
            <p:ph type="title"/>
          </p:nvPr>
        </p:nvSpPr>
        <p:spPr/>
        <p:txBody>
          <a:bodyPr>
            <a:noAutofit/>
          </a:bodyPr>
          <a:lstStyle/>
          <a:p>
            <a:r>
              <a:rPr lang="de-DE" sz="1100" dirty="0"/>
              <a:t>Einordnung Recreational Cannabis in Europa und der Welt ? Auswirkungen einer Legalisierung auf den deutschen Markt </a:t>
            </a:r>
            <a:br>
              <a:rPr lang="de-DE" sz="1100" dirty="0"/>
            </a:br>
            <a:br>
              <a:rPr lang="de-DE" sz="1500" dirty="0"/>
            </a:br>
            <a:br>
              <a:rPr lang="de-DE" sz="1500" dirty="0"/>
            </a:br>
            <a:endParaRPr lang="de-DE" sz="1500" dirty="0"/>
          </a:p>
        </p:txBody>
      </p:sp>
      <p:pic>
        <p:nvPicPr>
          <p:cNvPr id="4" name="Inhaltsplatzhalter 3">
            <a:extLst>
              <a:ext uri="{FF2B5EF4-FFF2-40B4-BE49-F238E27FC236}">
                <a16:creationId xmlns:a16="http://schemas.microsoft.com/office/drawing/2014/main" id="{E92400FE-95BE-8C5D-4BD1-CD8EF135136B}"/>
              </a:ext>
            </a:extLst>
          </p:cNvPr>
          <p:cNvPicPr>
            <a:picLocks noGrp="1" noChangeAspect="1"/>
          </p:cNvPicPr>
          <p:nvPr>
            <p:ph idx="1"/>
          </p:nvPr>
        </p:nvPicPr>
        <p:blipFill>
          <a:blip r:embed="rId2"/>
          <a:stretch>
            <a:fillRect/>
          </a:stretch>
        </p:blipFill>
        <p:spPr>
          <a:xfrm>
            <a:off x="1232317" y="2153412"/>
            <a:ext cx="6300248" cy="4422775"/>
          </a:xfrm>
          <a:prstGeom prst="rect">
            <a:avLst/>
          </a:prstGeom>
        </p:spPr>
      </p:pic>
      <p:sp>
        <p:nvSpPr>
          <p:cNvPr id="5" name="Oval 4">
            <a:extLst>
              <a:ext uri="{FF2B5EF4-FFF2-40B4-BE49-F238E27FC236}">
                <a16:creationId xmlns:a16="http://schemas.microsoft.com/office/drawing/2014/main" id="{DBBC51CD-F7C9-A80F-B187-B2F48D95E16B}"/>
              </a:ext>
            </a:extLst>
          </p:cNvPr>
          <p:cNvSpPr/>
          <p:nvPr/>
        </p:nvSpPr>
        <p:spPr>
          <a:xfrm>
            <a:off x="7975600" y="2590801"/>
            <a:ext cx="3263900" cy="3073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Chancen der Eindämmung des Schwarzmarktes ???Verringerung der Kriminalitätsdelikte möglich !</a:t>
            </a:r>
          </a:p>
        </p:txBody>
      </p:sp>
    </p:spTree>
    <p:extLst>
      <p:ext uri="{BB962C8B-B14F-4D97-AF65-F5344CB8AC3E}">
        <p14:creationId xmlns:p14="http://schemas.microsoft.com/office/powerpoint/2010/main" val="31847255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76E308-F781-C63A-66EF-1CBAACB0F88A}"/>
              </a:ext>
            </a:extLst>
          </p:cNvPr>
          <p:cNvSpPr>
            <a:spLocks noGrp="1"/>
          </p:cNvSpPr>
          <p:nvPr>
            <p:ph type="title"/>
          </p:nvPr>
        </p:nvSpPr>
        <p:spPr/>
        <p:txBody>
          <a:bodyPr>
            <a:normAutofit fontScale="90000"/>
          </a:bodyPr>
          <a:lstStyle/>
          <a:p>
            <a:br>
              <a:rPr lang="de-DE" sz="1700" dirty="0"/>
            </a:br>
            <a:br>
              <a:rPr lang="de-DE" sz="1700" dirty="0"/>
            </a:br>
            <a:br>
              <a:rPr lang="de-DE" sz="1700" dirty="0"/>
            </a:br>
            <a:br>
              <a:rPr lang="de-DE" sz="1700" dirty="0"/>
            </a:br>
            <a:br>
              <a:rPr lang="de-DE" sz="1700" dirty="0"/>
            </a:br>
            <a:r>
              <a:rPr lang="de-DE" sz="1700" dirty="0"/>
              <a:t>Einordnung Recreational Cannabis in Europa und der Welt ? Auswirkungen einer Legalisierung auf den deutschen Markt </a:t>
            </a:r>
            <a:br>
              <a:rPr lang="de-DE" sz="1700" dirty="0"/>
            </a:br>
            <a:br>
              <a:rPr lang="de-DE" sz="4000" dirty="0"/>
            </a:br>
            <a:br>
              <a:rPr lang="de-DE" sz="4000" dirty="0"/>
            </a:br>
            <a:endParaRPr lang="de-DE" dirty="0"/>
          </a:p>
        </p:txBody>
      </p:sp>
      <p:pic>
        <p:nvPicPr>
          <p:cNvPr id="4" name="Inhaltsplatzhalter 3">
            <a:extLst>
              <a:ext uri="{FF2B5EF4-FFF2-40B4-BE49-F238E27FC236}">
                <a16:creationId xmlns:a16="http://schemas.microsoft.com/office/drawing/2014/main" id="{C77B75C0-6017-2302-F29D-FF6F8776CA5E}"/>
              </a:ext>
            </a:extLst>
          </p:cNvPr>
          <p:cNvPicPr>
            <a:picLocks noGrp="1" noChangeAspect="1"/>
          </p:cNvPicPr>
          <p:nvPr>
            <p:ph idx="1"/>
          </p:nvPr>
        </p:nvPicPr>
        <p:blipFill>
          <a:blip r:embed="rId2"/>
          <a:stretch>
            <a:fillRect/>
          </a:stretch>
        </p:blipFill>
        <p:spPr>
          <a:xfrm>
            <a:off x="3602097" y="2153412"/>
            <a:ext cx="4787515" cy="4450588"/>
          </a:xfrm>
          <a:prstGeom prst="rect">
            <a:avLst/>
          </a:prstGeom>
        </p:spPr>
      </p:pic>
    </p:spTree>
    <p:extLst>
      <p:ext uri="{BB962C8B-B14F-4D97-AF65-F5344CB8AC3E}">
        <p14:creationId xmlns:p14="http://schemas.microsoft.com/office/powerpoint/2010/main" val="3994966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052FEB-DC08-0D30-2A6F-777B3621F19A}"/>
              </a:ext>
            </a:extLst>
          </p:cNvPr>
          <p:cNvSpPr>
            <a:spLocks noGrp="1"/>
          </p:cNvSpPr>
          <p:nvPr>
            <p:ph type="title"/>
          </p:nvPr>
        </p:nvSpPr>
        <p:spPr>
          <a:xfrm>
            <a:off x="2231136" y="711200"/>
            <a:ext cx="7729728" cy="1442212"/>
          </a:xfrm>
        </p:spPr>
        <p:txBody>
          <a:bodyPr>
            <a:normAutofit fontScale="90000"/>
          </a:bodyPr>
          <a:lstStyle/>
          <a:p>
            <a:br>
              <a:rPr lang="de-DE" sz="1700" dirty="0"/>
            </a:br>
            <a:br>
              <a:rPr lang="de-DE" sz="1700" dirty="0"/>
            </a:br>
            <a:r>
              <a:rPr lang="de-DE" sz="1700" dirty="0"/>
              <a:t>Cannabis – aktueller Referentenentwurf des Gesetzes zum privaten und zum gemeinschaftlichen, nicht gewerblichen Eigenanbau von Cannabis zu nicht-medizinischen Zwecken – Inhalte </a:t>
            </a:r>
            <a:br>
              <a:rPr lang="de-DE" dirty="0"/>
            </a:br>
            <a:br>
              <a:rPr lang="de-DE" dirty="0"/>
            </a:br>
            <a:endParaRPr lang="de-DE" dirty="0"/>
          </a:p>
        </p:txBody>
      </p:sp>
      <p:sp>
        <p:nvSpPr>
          <p:cNvPr id="3" name="Inhaltsplatzhalter 2">
            <a:extLst>
              <a:ext uri="{FF2B5EF4-FFF2-40B4-BE49-F238E27FC236}">
                <a16:creationId xmlns:a16="http://schemas.microsoft.com/office/drawing/2014/main" id="{C71DB48C-1533-0B3E-C46E-F687746FB8C6}"/>
              </a:ext>
            </a:extLst>
          </p:cNvPr>
          <p:cNvSpPr>
            <a:spLocks noGrp="1"/>
          </p:cNvSpPr>
          <p:nvPr>
            <p:ph idx="1"/>
          </p:nvPr>
        </p:nvSpPr>
        <p:spPr/>
        <p:txBody>
          <a:bodyPr/>
          <a:lstStyle/>
          <a:p>
            <a:r>
              <a:rPr lang="de-DE" dirty="0"/>
              <a:t>Wichtig erstmal – Aktueller Stand §2 Referentenentwurf </a:t>
            </a:r>
          </a:p>
          <a:p>
            <a:endParaRPr lang="de-DE" dirty="0"/>
          </a:p>
          <a:p>
            <a:r>
              <a:rPr lang="de-DE" dirty="0"/>
              <a:t>Es ist verboten Cannabis zu besitzen; anzubauen, mit ihm Handel zu betreiben, es zu veräußern, es einzuführen, durchzuführen, abzugeben, weiterzugeben, in Verkehr zu bringen, zu erwerben</a:t>
            </a:r>
          </a:p>
          <a:p>
            <a:endParaRPr lang="de-DE" dirty="0"/>
          </a:p>
          <a:p>
            <a:r>
              <a:rPr lang="de-DE" dirty="0"/>
              <a:t>Konsum von Cannabis -&gt; 1 </a:t>
            </a:r>
            <a:r>
              <a:rPr lang="de-DE" dirty="0" err="1"/>
              <a:t>ng</a:t>
            </a:r>
            <a:r>
              <a:rPr lang="de-DE" dirty="0"/>
              <a:t>/mL THC im Blutserum zur Beurteilung einer Beeinflussung von THC; gilt nicht für den medizinischen Bereich, da gibt es kein Grenzwert </a:t>
            </a:r>
          </a:p>
        </p:txBody>
      </p:sp>
    </p:spTree>
    <p:extLst>
      <p:ext uri="{BB962C8B-B14F-4D97-AF65-F5344CB8AC3E}">
        <p14:creationId xmlns:p14="http://schemas.microsoft.com/office/powerpoint/2010/main" val="18542599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6A46E-B3F0-F2F4-971A-7492D9F2B87D}"/>
              </a:ext>
            </a:extLst>
          </p:cNvPr>
          <p:cNvSpPr>
            <a:spLocks noGrp="1"/>
          </p:cNvSpPr>
          <p:nvPr>
            <p:ph type="title"/>
          </p:nvPr>
        </p:nvSpPr>
        <p:spPr/>
        <p:txBody>
          <a:bodyPr>
            <a:normAutofit fontScale="90000"/>
          </a:bodyPr>
          <a:lstStyle/>
          <a:p>
            <a:br>
              <a:rPr lang="de-DE" sz="1700" dirty="0"/>
            </a:br>
            <a:br>
              <a:rPr lang="de-DE" sz="1700" dirty="0"/>
            </a:br>
            <a:br>
              <a:rPr lang="de-DE" sz="1700" dirty="0"/>
            </a:br>
            <a:r>
              <a:rPr lang="de-DE" sz="1700" dirty="0"/>
              <a:t>Einordnung Recreational Cannabis in Europa und der Welt ? Auswirkungen einer Legalisierung auf den deutschen Markt </a:t>
            </a:r>
            <a:br>
              <a:rPr lang="de-DE" sz="2800" dirty="0"/>
            </a:br>
            <a:br>
              <a:rPr lang="de-DE" sz="5400" dirty="0"/>
            </a:br>
            <a:endParaRPr lang="de-DE" dirty="0"/>
          </a:p>
        </p:txBody>
      </p:sp>
      <p:pic>
        <p:nvPicPr>
          <p:cNvPr id="4" name="Inhaltsplatzhalter 3">
            <a:extLst>
              <a:ext uri="{FF2B5EF4-FFF2-40B4-BE49-F238E27FC236}">
                <a16:creationId xmlns:a16="http://schemas.microsoft.com/office/drawing/2014/main" id="{8CC6DC3E-2B17-0FEC-1638-5A9D254C9A5F}"/>
              </a:ext>
            </a:extLst>
          </p:cNvPr>
          <p:cNvPicPr>
            <a:picLocks noGrp="1" noChangeAspect="1"/>
          </p:cNvPicPr>
          <p:nvPr>
            <p:ph idx="1"/>
          </p:nvPr>
        </p:nvPicPr>
        <p:blipFill>
          <a:blip r:embed="rId2"/>
          <a:stretch>
            <a:fillRect/>
          </a:stretch>
        </p:blipFill>
        <p:spPr>
          <a:xfrm>
            <a:off x="3584371" y="2153412"/>
            <a:ext cx="5023257" cy="4463288"/>
          </a:xfrm>
          <a:prstGeom prst="rect">
            <a:avLst/>
          </a:prstGeom>
        </p:spPr>
      </p:pic>
    </p:spTree>
    <p:extLst>
      <p:ext uri="{BB962C8B-B14F-4D97-AF65-F5344CB8AC3E}">
        <p14:creationId xmlns:p14="http://schemas.microsoft.com/office/powerpoint/2010/main" val="2121679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CEC045-0B3B-E6C9-062B-2E6C10A53994}"/>
              </a:ext>
            </a:extLst>
          </p:cNvPr>
          <p:cNvSpPr>
            <a:spLocks noGrp="1"/>
          </p:cNvSpPr>
          <p:nvPr>
            <p:ph type="title"/>
          </p:nvPr>
        </p:nvSpPr>
        <p:spPr/>
        <p:txBody>
          <a:bodyPr>
            <a:normAutofit fontScale="90000"/>
          </a:bodyPr>
          <a:lstStyle/>
          <a:p>
            <a:br>
              <a:rPr lang="de-DE" sz="1700" dirty="0"/>
            </a:br>
            <a:br>
              <a:rPr lang="de-DE" sz="1700" dirty="0"/>
            </a:br>
            <a:br>
              <a:rPr lang="de-DE" sz="1700" dirty="0"/>
            </a:br>
            <a:br>
              <a:rPr lang="de-DE" sz="1700" dirty="0"/>
            </a:br>
            <a:br>
              <a:rPr lang="de-DE" sz="1700" dirty="0"/>
            </a:br>
            <a:r>
              <a:rPr lang="de-DE" sz="1700" dirty="0"/>
              <a:t>Einordnung Recreational Cannabis in Europa und der Welt ? Auswirkungen einer Legalisierung auf den deutschen Markt </a:t>
            </a:r>
            <a:br>
              <a:rPr lang="de-DE" sz="2800" dirty="0"/>
            </a:br>
            <a:br>
              <a:rPr lang="de-DE" sz="4000" dirty="0"/>
            </a:br>
            <a:br>
              <a:rPr lang="de-DE" sz="4000" dirty="0"/>
            </a:br>
            <a:endParaRPr lang="de-DE" dirty="0"/>
          </a:p>
        </p:txBody>
      </p:sp>
      <p:pic>
        <p:nvPicPr>
          <p:cNvPr id="4" name="Inhaltsplatzhalter 3">
            <a:extLst>
              <a:ext uri="{FF2B5EF4-FFF2-40B4-BE49-F238E27FC236}">
                <a16:creationId xmlns:a16="http://schemas.microsoft.com/office/drawing/2014/main" id="{7CA6F0D0-E75B-87AB-9332-32B3B87C518F}"/>
              </a:ext>
            </a:extLst>
          </p:cNvPr>
          <p:cNvPicPr>
            <a:picLocks noGrp="1" noChangeAspect="1"/>
          </p:cNvPicPr>
          <p:nvPr>
            <p:ph idx="1"/>
          </p:nvPr>
        </p:nvPicPr>
        <p:blipFill>
          <a:blip r:embed="rId2"/>
          <a:stretch>
            <a:fillRect/>
          </a:stretch>
        </p:blipFill>
        <p:spPr>
          <a:xfrm>
            <a:off x="3996064" y="2153412"/>
            <a:ext cx="4199871" cy="4475988"/>
          </a:xfrm>
          <a:prstGeom prst="rect">
            <a:avLst/>
          </a:prstGeom>
        </p:spPr>
      </p:pic>
    </p:spTree>
    <p:extLst>
      <p:ext uri="{BB962C8B-B14F-4D97-AF65-F5344CB8AC3E}">
        <p14:creationId xmlns:p14="http://schemas.microsoft.com/office/powerpoint/2010/main" val="7282522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60A2C4-7D55-7508-3CEF-32ADB1428271}"/>
              </a:ext>
            </a:extLst>
          </p:cNvPr>
          <p:cNvSpPr>
            <a:spLocks noGrp="1"/>
          </p:cNvSpPr>
          <p:nvPr>
            <p:ph type="title"/>
          </p:nvPr>
        </p:nvSpPr>
        <p:spPr/>
        <p:txBody>
          <a:bodyPr>
            <a:normAutofit fontScale="90000"/>
          </a:bodyPr>
          <a:lstStyle/>
          <a:p>
            <a:br>
              <a:rPr lang="de-DE" sz="1700" dirty="0"/>
            </a:br>
            <a:br>
              <a:rPr lang="de-DE" sz="1700" dirty="0"/>
            </a:br>
            <a:br>
              <a:rPr lang="de-DE" sz="1700" dirty="0"/>
            </a:br>
            <a:br>
              <a:rPr lang="de-DE" sz="1700" dirty="0"/>
            </a:br>
            <a:br>
              <a:rPr lang="de-DE" sz="1700" dirty="0"/>
            </a:br>
            <a:r>
              <a:rPr lang="de-DE" sz="1700" dirty="0"/>
              <a:t>Einordnung Recreational Cannabis in Europa und der Welt ? Auswirkungen einer Legalisierung auf den deutschen Markt </a:t>
            </a:r>
            <a:br>
              <a:rPr lang="de-DE" sz="2800" dirty="0"/>
            </a:br>
            <a:br>
              <a:rPr lang="de-DE" sz="4000" dirty="0"/>
            </a:br>
            <a:br>
              <a:rPr lang="de-DE" sz="4000" dirty="0"/>
            </a:br>
            <a:endParaRPr lang="de-DE" dirty="0"/>
          </a:p>
        </p:txBody>
      </p:sp>
      <p:sp>
        <p:nvSpPr>
          <p:cNvPr id="3" name="Inhaltsplatzhalter 2">
            <a:extLst>
              <a:ext uri="{FF2B5EF4-FFF2-40B4-BE49-F238E27FC236}">
                <a16:creationId xmlns:a16="http://schemas.microsoft.com/office/drawing/2014/main" id="{6F87B6AE-64FD-2A2F-8A0E-96EE9DBA1765}"/>
              </a:ext>
            </a:extLst>
          </p:cNvPr>
          <p:cNvSpPr>
            <a:spLocks noGrp="1"/>
          </p:cNvSpPr>
          <p:nvPr>
            <p:ph idx="1"/>
          </p:nvPr>
        </p:nvSpPr>
        <p:spPr>
          <a:xfrm>
            <a:off x="592836" y="2676144"/>
            <a:ext cx="2886964" cy="3101983"/>
          </a:xfrm>
        </p:spPr>
        <p:txBody>
          <a:bodyPr>
            <a:normAutofit fontScale="92500" lnSpcReduction="20000"/>
          </a:bodyPr>
          <a:lstStyle/>
          <a:p>
            <a:r>
              <a:rPr lang="de-DE" dirty="0"/>
              <a:t>Cannabis darf nicht unterschätzt werden !!! Ubiquitäre Verteilung der Rezeptoren im menschlichen Körper; Cannabis wirkt individuell bei jedem Patienten/ Konsumenten -&gt; manchen reagieren stärker, da sie eine langsamere Metabolisierung aufweisen oder genetisch prädisponiert sind für bestimmte Gene, die den CB1 Rezeptor prägen</a:t>
            </a:r>
          </a:p>
        </p:txBody>
      </p:sp>
      <p:pic>
        <p:nvPicPr>
          <p:cNvPr id="4" name="Grafik 3">
            <a:extLst>
              <a:ext uri="{FF2B5EF4-FFF2-40B4-BE49-F238E27FC236}">
                <a16:creationId xmlns:a16="http://schemas.microsoft.com/office/drawing/2014/main" id="{A5F16213-16DF-5DC0-5618-D1C19FC1BCEB}"/>
              </a:ext>
            </a:extLst>
          </p:cNvPr>
          <p:cNvPicPr>
            <a:picLocks noChangeAspect="1"/>
          </p:cNvPicPr>
          <p:nvPr/>
        </p:nvPicPr>
        <p:blipFill>
          <a:blip r:embed="rId2"/>
          <a:stretch>
            <a:fillRect/>
          </a:stretch>
        </p:blipFill>
        <p:spPr>
          <a:xfrm>
            <a:off x="4013200" y="2524962"/>
            <a:ext cx="6680200" cy="3327400"/>
          </a:xfrm>
          <a:prstGeom prst="rect">
            <a:avLst/>
          </a:prstGeom>
        </p:spPr>
      </p:pic>
    </p:spTree>
    <p:extLst>
      <p:ext uri="{BB962C8B-B14F-4D97-AF65-F5344CB8AC3E}">
        <p14:creationId xmlns:p14="http://schemas.microsoft.com/office/powerpoint/2010/main" val="42851895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E77DF1-CB60-5C0B-38DF-49001E47FBD0}"/>
              </a:ext>
            </a:extLst>
          </p:cNvPr>
          <p:cNvSpPr>
            <a:spLocks noGrp="1"/>
          </p:cNvSpPr>
          <p:nvPr>
            <p:ph type="title"/>
          </p:nvPr>
        </p:nvSpPr>
        <p:spPr/>
        <p:txBody>
          <a:bodyPr>
            <a:normAutofit fontScale="90000"/>
          </a:bodyPr>
          <a:lstStyle/>
          <a:p>
            <a:br>
              <a:rPr lang="de-DE" sz="1700" dirty="0"/>
            </a:br>
            <a:br>
              <a:rPr lang="de-DE" sz="1700" dirty="0"/>
            </a:br>
            <a:br>
              <a:rPr lang="de-DE" sz="1700" dirty="0"/>
            </a:br>
            <a:br>
              <a:rPr lang="de-DE" sz="1700" dirty="0"/>
            </a:br>
            <a:br>
              <a:rPr lang="de-DE" sz="1700" dirty="0"/>
            </a:br>
            <a:r>
              <a:rPr lang="de-DE" sz="1700" dirty="0"/>
              <a:t>Einordnung Recreational Cannabis in Europa und der Welt ? Auswirkungen einer Legalisierung auf den deutschen Markt </a:t>
            </a:r>
            <a:br>
              <a:rPr lang="de-DE" sz="2800" dirty="0"/>
            </a:br>
            <a:br>
              <a:rPr lang="de-DE" sz="4000" dirty="0"/>
            </a:br>
            <a:br>
              <a:rPr lang="de-DE" sz="4000" dirty="0"/>
            </a:br>
            <a:endParaRPr lang="de-DE" dirty="0"/>
          </a:p>
        </p:txBody>
      </p:sp>
      <p:pic>
        <p:nvPicPr>
          <p:cNvPr id="4" name="Inhaltsplatzhalter 3">
            <a:extLst>
              <a:ext uri="{FF2B5EF4-FFF2-40B4-BE49-F238E27FC236}">
                <a16:creationId xmlns:a16="http://schemas.microsoft.com/office/drawing/2014/main" id="{1E55E822-617F-FE66-F01F-4F3E412783EE}"/>
              </a:ext>
            </a:extLst>
          </p:cNvPr>
          <p:cNvPicPr>
            <a:picLocks noGrp="1" noChangeAspect="1"/>
          </p:cNvPicPr>
          <p:nvPr>
            <p:ph idx="1"/>
          </p:nvPr>
        </p:nvPicPr>
        <p:blipFill>
          <a:blip r:embed="rId2"/>
          <a:stretch>
            <a:fillRect/>
          </a:stretch>
        </p:blipFill>
        <p:spPr>
          <a:xfrm>
            <a:off x="2926499" y="2295525"/>
            <a:ext cx="5928785" cy="4244975"/>
          </a:xfrm>
          <a:prstGeom prst="rect">
            <a:avLst/>
          </a:prstGeom>
        </p:spPr>
      </p:pic>
    </p:spTree>
    <p:extLst>
      <p:ext uri="{BB962C8B-B14F-4D97-AF65-F5344CB8AC3E}">
        <p14:creationId xmlns:p14="http://schemas.microsoft.com/office/powerpoint/2010/main" val="22414577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C8A7F-93B2-CBF1-7BE6-25A72DE29739}"/>
              </a:ext>
            </a:extLst>
          </p:cNvPr>
          <p:cNvSpPr>
            <a:spLocks noGrp="1"/>
          </p:cNvSpPr>
          <p:nvPr>
            <p:ph type="title"/>
          </p:nvPr>
        </p:nvSpPr>
        <p:spPr/>
        <p:txBody>
          <a:bodyPr>
            <a:normAutofit fontScale="90000"/>
          </a:bodyPr>
          <a:lstStyle/>
          <a:p>
            <a:r>
              <a:rPr lang="de-DE" dirty="0"/>
              <a:t>Unterschiede Medical Cannabis; Recreational Cannabis</a:t>
            </a:r>
            <a:br>
              <a:rPr lang="de-DE" dirty="0"/>
            </a:br>
            <a:endParaRPr lang="de-DE" dirty="0"/>
          </a:p>
        </p:txBody>
      </p:sp>
      <p:pic>
        <p:nvPicPr>
          <p:cNvPr id="4" name="Inhaltsplatzhalter 3">
            <a:extLst>
              <a:ext uri="{FF2B5EF4-FFF2-40B4-BE49-F238E27FC236}">
                <a16:creationId xmlns:a16="http://schemas.microsoft.com/office/drawing/2014/main" id="{D00523B0-B885-309B-89AA-7470443F545C}"/>
              </a:ext>
            </a:extLst>
          </p:cNvPr>
          <p:cNvPicPr>
            <a:picLocks noGrp="1" noChangeAspect="1"/>
          </p:cNvPicPr>
          <p:nvPr>
            <p:ph idx="1"/>
          </p:nvPr>
        </p:nvPicPr>
        <p:blipFill>
          <a:blip r:embed="rId2"/>
          <a:stretch>
            <a:fillRect/>
          </a:stretch>
        </p:blipFill>
        <p:spPr>
          <a:xfrm>
            <a:off x="408622" y="2791333"/>
            <a:ext cx="6472556" cy="3101975"/>
          </a:xfrm>
          <a:prstGeom prst="rect">
            <a:avLst/>
          </a:prstGeom>
        </p:spPr>
      </p:pic>
      <p:sp>
        <p:nvSpPr>
          <p:cNvPr id="5" name="Abgerundetes Rechteck 4">
            <a:extLst>
              <a:ext uri="{FF2B5EF4-FFF2-40B4-BE49-F238E27FC236}">
                <a16:creationId xmlns:a16="http://schemas.microsoft.com/office/drawing/2014/main" id="{8626C6C9-4ECD-84D3-E1F0-BD49FB7DE00A}"/>
              </a:ext>
            </a:extLst>
          </p:cNvPr>
          <p:cNvSpPr/>
          <p:nvPr/>
        </p:nvSpPr>
        <p:spPr>
          <a:xfrm>
            <a:off x="7327900" y="2628900"/>
            <a:ext cx="4152900" cy="3708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Wirkstoffgehalt an THC und CBD als die beiden APIs in standardisierter Konzentration</a:t>
            </a:r>
          </a:p>
          <a:p>
            <a:pPr algn="ctr"/>
            <a:r>
              <a:rPr lang="de-DE" dirty="0"/>
              <a:t>Festgelegte Grenzwerte in Ph. Eur. Monographie 2.2.29 beschrieben, +-10 % bzw. +-20 % Spanne</a:t>
            </a:r>
          </a:p>
          <a:p>
            <a:pPr algn="ctr"/>
            <a:r>
              <a:rPr lang="de-DE" dirty="0"/>
              <a:t>Keine große Betrachtung der sekundären Pflanzeninhaltsstoffe an Terpenen und Flavonoiden im medical Bereich auf dem Papier</a:t>
            </a:r>
          </a:p>
          <a:p>
            <a:pPr algn="ctr"/>
            <a:r>
              <a:rPr lang="de-DE" dirty="0"/>
              <a:t>Praxis sieht anders aus!!!!</a:t>
            </a:r>
          </a:p>
        </p:txBody>
      </p:sp>
    </p:spTree>
    <p:extLst>
      <p:ext uri="{BB962C8B-B14F-4D97-AF65-F5344CB8AC3E}">
        <p14:creationId xmlns:p14="http://schemas.microsoft.com/office/powerpoint/2010/main" val="41530659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40D47A-0890-6B64-5BC8-7E85B8E6284F}"/>
              </a:ext>
            </a:extLst>
          </p:cNvPr>
          <p:cNvSpPr>
            <a:spLocks noGrp="1"/>
          </p:cNvSpPr>
          <p:nvPr>
            <p:ph type="title"/>
          </p:nvPr>
        </p:nvSpPr>
        <p:spPr>
          <a:xfrm>
            <a:off x="2231136" y="736600"/>
            <a:ext cx="7729728" cy="1416812"/>
          </a:xfrm>
        </p:spPr>
        <p:txBody>
          <a:bodyPr>
            <a:normAutofit fontScale="90000"/>
          </a:bodyPr>
          <a:lstStyle/>
          <a:p>
            <a:r>
              <a:rPr lang="de-DE" dirty="0"/>
              <a:t>Unterschiede Medical Cannabis; Recreational Cannabis</a:t>
            </a:r>
            <a:br>
              <a:rPr lang="de-DE" dirty="0"/>
            </a:br>
            <a:endParaRPr lang="de-DE" dirty="0"/>
          </a:p>
        </p:txBody>
      </p:sp>
      <p:pic>
        <p:nvPicPr>
          <p:cNvPr id="4" name="Inhaltsplatzhalter 3">
            <a:extLst>
              <a:ext uri="{FF2B5EF4-FFF2-40B4-BE49-F238E27FC236}">
                <a16:creationId xmlns:a16="http://schemas.microsoft.com/office/drawing/2014/main" id="{912BDFAC-FCA0-FB3F-D59C-F8C744668799}"/>
              </a:ext>
            </a:extLst>
          </p:cNvPr>
          <p:cNvPicPr>
            <a:picLocks noGrp="1" noChangeAspect="1"/>
          </p:cNvPicPr>
          <p:nvPr>
            <p:ph idx="1"/>
          </p:nvPr>
        </p:nvPicPr>
        <p:blipFill>
          <a:blip r:embed="rId2"/>
          <a:stretch>
            <a:fillRect/>
          </a:stretch>
        </p:blipFill>
        <p:spPr>
          <a:xfrm>
            <a:off x="376238" y="2772600"/>
            <a:ext cx="7731125" cy="3002271"/>
          </a:xfrm>
          <a:prstGeom prst="rect">
            <a:avLst/>
          </a:prstGeom>
        </p:spPr>
      </p:pic>
      <p:graphicFrame>
        <p:nvGraphicFramePr>
          <p:cNvPr id="5" name="Diagramm 4">
            <a:extLst>
              <a:ext uri="{FF2B5EF4-FFF2-40B4-BE49-F238E27FC236}">
                <a16:creationId xmlns:a16="http://schemas.microsoft.com/office/drawing/2014/main" id="{C055FA2E-893C-6BD0-84EB-62E5F24CA682}"/>
              </a:ext>
            </a:extLst>
          </p:cNvPr>
          <p:cNvGraphicFramePr/>
          <p:nvPr>
            <p:extLst>
              <p:ext uri="{D42A27DB-BD31-4B8C-83A1-F6EECF244321}">
                <p14:modId xmlns:p14="http://schemas.microsoft.com/office/powerpoint/2010/main" val="69560432"/>
              </p:ext>
            </p:extLst>
          </p:nvPr>
        </p:nvGraphicFramePr>
        <p:xfrm>
          <a:off x="8483600" y="2472267"/>
          <a:ext cx="2667000" cy="4385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20366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4EEF1D-355E-B3AA-3A10-E6F9B4EC1438}"/>
              </a:ext>
            </a:extLst>
          </p:cNvPr>
          <p:cNvSpPr>
            <a:spLocks noGrp="1"/>
          </p:cNvSpPr>
          <p:nvPr>
            <p:ph type="title"/>
          </p:nvPr>
        </p:nvSpPr>
        <p:spPr/>
        <p:txBody>
          <a:bodyPr>
            <a:normAutofit fontScale="90000"/>
          </a:bodyPr>
          <a:lstStyle/>
          <a:p>
            <a:r>
              <a:rPr lang="de-DE" dirty="0"/>
              <a:t>Unterschiede Medical Cannabis; Recreational Cannabis</a:t>
            </a:r>
            <a:br>
              <a:rPr lang="de-DE" dirty="0"/>
            </a:br>
            <a:endParaRPr lang="de-DE" dirty="0"/>
          </a:p>
        </p:txBody>
      </p:sp>
      <p:sp>
        <p:nvSpPr>
          <p:cNvPr id="3" name="Inhaltsplatzhalter 2">
            <a:extLst>
              <a:ext uri="{FF2B5EF4-FFF2-40B4-BE49-F238E27FC236}">
                <a16:creationId xmlns:a16="http://schemas.microsoft.com/office/drawing/2014/main" id="{B7C20802-B147-9ED7-78D2-8E25A99AB483}"/>
              </a:ext>
            </a:extLst>
          </p:cNvPr>
          <p:cNvSpPr>
            <a:spLocks noGrp="1"/>
          </p:cNvSpPr>
          <p:nvPr>
            <p:ph idx="1"/>
          </p:nvPr>
        </p:nvSpPr>
        <p:spPr>
          <a:xfrm>
            <a:off x="2231136" y="2638044"/>
            <a:ext cx="9427464" cy="3813556"/>
          </a:xfrm>
        </p:spPr>
        <p:txBody>
          <a:bodyPr>
            <a:normAutofit fontScale="70000" lnSpcReduction="20000"/>
          </a:bodyPr>
          <a:lstStyle/>
          <a:p>
            <a:r>
              <a:rPr lang="de-DE" b="1" u="sng" dirty="0"/>
              <a:t>Anbau</a:t>
            </a:r>
            <a:r>
              <a:rPr lang="de-DE" dirty="0"/>
              <a:t> unterliegt also deutlich größeren Beschränkungen und Kontrollverfahren bei medizinischen Cannabis (GMP), Qualität, Wirksamkeit und Sicherheit; gleiche Bedingungen hinsichtlich einer Arzneimittelproduktion bzgl. Kontrollen und Regularien (SOPs werden festgelegt)</a:t>
            </a:r>
          </a:p>
          <a:p>
            <a:r>
              <a:rPr lang="de-DE" dirty="0"/>
              <a:t>Wirkstoffe -&gt; Cannabinoid- Konzentrationen unterscheiden sich nicht mehr so extrem; damals höhere THC Gehälter im Freizeitmarkt; schwankt langsam über auch in den medizinischen Bereich </a:t>
            </a:r>
          </a:p>
          <a:p>
            <a:r>
              <a:rPr lang="de-DE" dirty="0"/>
              <a:t>Qualität -&gt; unterschiedlich bei medizinischen Cannabis und Freizeitcannabis; Studie in den Niederlanden zeigte, dass Wassergehalt und Potenz sich nicht stark unterscheiden, aber mikrobiologische Standards wie Kontaminationen mit Schimmelpilzen oder Bakterien sowie das Trockengewicht stark variieren </a:t>
            </a:r>
          </a:p>
          <a:p>
            <a:r>
              <a:rPr lang="de-DE" dirty="0"/>
              <a:t>In den Niederlanden spezieller Fall -&gt; keine Gesetzgebung für Qualitätsstandards für Freizeitcannabis -&gt; </a:t>
            </a:r>
            <a:r>
              <a:rPr lang="de-DE" b="0" i="0" dirty="0">
                <a:solidFill>
                  <a:srgbClr val="000000"/>
                </a:solidFill>
                <a:effectLst/>
                <a:latin typeface="PT Serif" panose="020A0603040505020204" pitchFamily="18" charset="77"/>
              </a:rPr>
              <a:t>In Ländern wie Kanada und den USA werden allmählich strengere Qualitätskontrollstandards auf sogenanntes „Freizeit“-Cannabis angewendet und hierbei gilt in der Qualität kein Unterschied zwischen medizinischen Cannabis und Freizeitcannabis </a:t>
            </a:r>
          </a:p>
          <a:p>
            <a:r>
              <a:rPr lang="de-DE" dirty="0">
                <a:solidFill>
                  <a:srgbClr val="000000"/>
                </a:solidFill>
                <a:latin typeface="PT Serif" panose="020A0603040505020204" pitchFamily="18" charset="77"/>
              </a:rPr>
              <a:t>Anwendungszweck, Indikation also symptomorientierter Therapieansatz</a:t>
            </a:r>
          </a:p>
          <a:p>
            <a:r>
              <a:rPr lang="de-DE" b="0" i="0" dirty="0">
                <a:solidFill>
                  <a:srgbClr val="000000"/>
                </a:solidFill>
                <a:effectLst/>
                <a:latin typeface="PT Serif" panose="020A0603040505020204" pitchFamily="18" charset="77"/>
              </a:rPr>
              <a:t>Zugänglichkeit -&gt; viel mehr Produkte, Strains im Recreational Bereich, aber der medizinische Markt wächst enorm, Frage nach dem Sinn dahinter </a:t>
            </a:r>
            <a:r>
              <a:rPr lang="de-DE" dirty="0">
                <a:solidFill>
                  <a:srgbClr val="000000"/>
                </a:solidFill>
                <a:latin typeface="PT Serif" panose="020A0603040505020204" pitchFamily="18" charset="77"/>
              </a:rPr>
              <a:t>? Ist es sinnvoll so viele verschiedene Produkte im medizinischen Bereich zu haben</a:t>
            </a:r>
          </a:p>
          <a:p>
            <a:r>
              <a:rPr lang="de-DE" b="0" i="0" dirty="0">
                <a:solidFill>
                  <a:srgbClr val="000000"/>
                </a:solidFill>
                <a:effectLst/>
                <a:latin typeface="PT Serif" panose="020A0603040505020204" pitchFamily="18" charset="77"/>
              </a:rPr>
              <a:t>Eingeschränkte Produktvielfalt -&gt; keine Edibles, </a:t>
            </a:r>
            <a:r>
              <a:rPr lang="de-DE" b="0" i="0" dirty="0" err="1">
                <a:solidFill>
                  <a:srgbClr val="000000"/>
                </a:solidFill>
                <a:effectLst/>
                <a:latin typeface="PT Serif" panose="020A0603040505020204" pitchFamily="18" charset="77"/>
              </a:rPr>
              <a:t>Drinkables</a:t>
            </a:r>
            <a:r>
              <a:rPr lang="de-DE" b="0" i="0" dirty="0">
                <a:solidFill>
                  <a:srgbClr val="000000"/>
                </a:solidFill>
                <a:effectLst/>
                <a:latin typeface="PT Serif" panose="020A0603040505020204" pitchFamily="18" charset="77"/>
              </a:rPr>
              <a:t>, Rosin, Resin Extrakte zur Inhalation (nur 2 Destillate, Live Resin auf dem Markt), keine Tabletten, Pastillen, kein Rauchen -&gt; nur Verdampfen </a:t>
            </a:r>
          </a:p>
          <a:p>
            <a:endParaRPr lang="de-DE" dirty="0"/>
          </a:p>
          <a:p>
            <a:endParaRPr lang="de-DE" dirty="0"/>
          </a:p>
          <a:p>
            <a:endParaRPr lang="de-DE" dirty="0"/>
          </a:p>
        </p:txBody>
      </p:sp>
    </p:spTree>
    <p:extLst>
      <p:ext uri="{BB962C8B-B14F-4D97-AF65-F5344CB8AC3E}">
        <p14:creationId xmlns:p14="http://schemas.microsoft.com/office/powerpoint/2010/main" val="15374835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E1D2AB-69F3-ED97-191E-5DF5B1409904}"/>
              </a:ext>
            </a:extLst>
          </p:cNvPr>
          <p:cNvSpPr>
            <a:spLocks noGrp="1"/>
          </p:cNvSpPr>
          <p:nvPr>
            <p:ph type="title"/>
          </p:nvPr>
        </p:nvSpPr>
        <p:spPr/>
        <p:txBody>
          <a:bodyPr>
            <a:normAutofit fontScale="90000"/>
          </a:bodyPr>
          <a:lstStyle/>
          <a:p>
            <a:r>
              <a:rPr lang="de-DE" dirty="0"/>
              <a:t>Unterschiede Medical Cannabis; Recreational Cannabis</a:t>
            </a:r>
            <a:br>
              <a:rPr lang="de-DE" dirty="0"/>
            </a:br>
            <a:endParaRPr lang="de-DE" dirty="0"/>
          </a:p>
        </p:txBody>
      </p:sp>
      <p:sp>
        <p:nvSpPr>
          <p:cNvPr id="3" name="Inhaltsplatzhalter 2">
            <a:extLst>
              <a:ext uri="{FF2B5EF4-FFF2-40B4-BE49-F238E27FC236}">
                <a16:creationId xmlns:a16="http://schemas.microsoft.com/office/drawing/2014/main" id="{261D3391-33DE-788C-4C39-A3A1E06BC96E}"/>
              </a:ext>
            </a:extLst>
          </p:cNvPr>
          <p:cNvSpPr>
            <a:spLocks noGrp="1"/>
          </p:cNvSpPr>
          <p:nvPr>
            <p:ph idx="1"/>
          </p:nvPr>
        </p:nvSpPr>
        <p:spPr/>
        <p:txBody>
          <a:bodyPr>
            <a:normAutofit fontScale="92500"/>
          </a:bodyPr>
          <a:lstStyle/>
          <a:p>
            <a:r>
              <a:rPr lang="de-DE" dirty="0"/>
              <a:t>Cannabis ist eine individuelle Therapieform, aus diesem Grund ist es essentiell eine gute Beratung durchzuführen; Heilberufler wie Ärzte und Apotheker haben diese Expertise </a:t>
            </a:r>
          </a:p>
          <a:p>
            <a:r>
              <a:rPr lang="de-DE" dirty="0"/>
              <a:t>Beratung zur patientenzentrierten Therapie mit Cannabinoiden und dem symptomorientierten Therapieansatz </a:t>
            </a:r>
          </a:p>
          <a:p>
            <a:r>
              <a:rPr lang="de-DE" dirty="0"/>
              <a:t>Freizeitcannabis soll keiner Indikation oder Erkrankung zugeordnet werden und sollte trotzdem Beratung aufweisen im Zuge auf  Wirkung der beiden Hauptcannabinoide THC und CBD und ebenfalls den möglichen Nebenwirkungen </a:t>
            </a:r>
          </a:p>
          <a:p>
            <a:r>
              <a:rPr lang="de-DE" dirty="0"/>
              <a:t>Aufklärung über Suchtpotential und mögliche Gewöhnungseffekte bei sehr starken THC haltigen Sorten (über 30 % THC und Konzentrate zur Inhalation)</a:t>
            </a:r>
          </a:p>
        </p:txBody>
      </p:sp>
    </p:spTree>
    <p:extLst>
      <p:ext uri="{BB962C8B-B14F-4D97-AF65-F5344CB8AC3E}">
        <p14:creationId xmlns:p14="http://schemas.microsoft.com/office/powerpoint/2010/main" val="10100738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00246B-373E-2A98-FD99-16A4F39A38BD}"/>
              </a:ext>
            </a:extLst>
          </p:cNvPr>
          <p:cNvSpPr>
            <a:spLocks noGrp="1"/>
          </p:cNvSpPr>
          <p:nvPr>
            <p:ph type="title"/>
          </p:nvPr>
        </p:nvSpPr>
        <p:spPr/>
        <p:txBody>
          <a:bodyPr>
            <a:normAutofit fontScale="90000"/>
          </a:bodyPr>
          <a:lstStyle/>
          <a:p>
            <a:r>
              <a:rPr lang="de-DE" dirty="0"/>
              <a:t>Unterschiede Medical Cannabis; Recreational Cannabis</a:t>
            </a:r>
            <a:br>
              <a:rPr lang="de-DE" dirty="0"/>
            </a:br>
            <a:endParaRPr lang="de-DE" dirty="0"/>
          </a:p>
        </p:txBody>
      </p:sp>
      <p:pic>
        <p:nvPicPr>
          <p:cNvPr id="4" name="Picture 2" descr="Current controversies in medical cannabis: Recent developments in human  clinical applications and potential therapeutics - ScienceDirect">
            <a:extLst>
              <a:ext uri="{FF2B5EF4-FFF2-40B4-BE49-F238E27FC236}">
                <a16:creationId xmlns:a16="http://schemas.microsoft.com/office/drawing/2014/main" id="{B9535997-F836-D4F8-22F1-55D092BA820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92250" y="2322512"/>
            <a:ext cx="6287418" cy="439578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3777382-B7FF-9BAC-109A-A7A51CB19F3A}"/>
              </a:ext>
            </a:extLst>
          </p:cNvPr>
          <p:cNvSpPr/>
          <p:nvPr/>
        </p:nvSpPr>
        <p:spPr>
          <a:xfrm>
            <a:off x="8140700" y="2032000"/>
            <a:ext cx="3695700" cy="46863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Medical: Behandlung einer Symptomatik im Zuge einer vorliegenden Indikation !!!</a:t>
            </a:r>
          </a:p>
          <a:p>
            <a:pPr algn="ctr"/>
            <a:r>
              <a:rPr lang="de-DE" dirty="0"/>
              <a:t>No Label use außer mit den 3 Fertigarzneimitteln auf dem deutschen Markt </a:t>
            </a:r>
          </a:p>
          <a:p>
            <a:pPr algn="ctr"/>
            <a:r>
              <a:rPr lang="de-DE" dirty="0"/>
              <a:t>Freizeitcannabis soll keine Indikation und symptomorientierten Therapieansatz zugeordnet werden  </a:t>
            </a:r>
          </a:p>
        </p:txBody>
      </p:sp>
    </p:spTree>
    <p:extLst>
      <p:ext uri="{BB962C8B-B14F-4D97-AF65-F5344CB8AC3E}">
        <p14:creationId xmlns:p14="http://schemas.microsoft.com/office/powerpoint/2010/main" val="41428136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44C7DF-2A20-FACA-5D7B-72CFC7260084}"/>
              </a:ext>
            </a:extLst>
          </p:cNvPr>
          <p:cNvSpPr>
            <a:spLocks noGrp="1"/>
          </p:cNvSpPr>
          <p:nvPr>
            <p:ph type="title"/>
          </p:nvPr>
        </p:nvSpPr>
        <p:spPr/>
        <p:txBody>
          <a:bodyPr>
            <a:normAutofit fontScale="90000"/>
          </a:bodyPr>
          <a:lstStyle/>
          <a:p>
            <a:r>
              <a:rPr lang="de-DE" dirty="0"/>
              <a:t>Unterschiede Medical Cannabis; Recreational Cannabis</a:t>
            </a:r>
            <a:br>
              <a:rPr lang="de-DE" dirty="0"/>
            </a:br>
            <a:endParaRPr lang="de-DE" dirty="0"/>
          </a:p>
        </p:txBody>
      </p:sp>
      <p:pic>
        <p:nvPicPr>
          <p:cNvPr id="4" name="Inhaltsplatzhalter 3">
            <a:extLst>
              <a:ext uri="{FF2B5EF4-FFF2-40B4-BE49-F238E27FC236}">
                <a16:creationId xmlns:a16="http://schemas.microsoft.com/office/drawing/2014/main" id="{FA722A26-A914-4CFE-4CE0-30A8D9278436}"/>
              </a:ext>
            </a:extLst>
          </p:cNvPr>
          <p:cNvPicPr>
            <a:picLocks noGrp="1" noChangeAspect="1"/>
          </p:cNvPicPr>
          <p:nvPr>
            <p:ph idx="1"/>
          </p:nvPr>
        </p:nvPicPr>
        <p:blipFill>
          <a:blip r:embed="rId2"/>
          <a:stretch>
            <a:fillRect/>
          </a:stretch>
        </p:blipFill>
        <p:spPr>
          <a:xfrm>
            <a:off x="2965450" y="2266188"/>
            <a:ext cx="5983920" cy="4261611"/>
          </a:xfrm>
          <a:prstGeom prst="rect">
            <a:avLst/>
          </a:prstGeom>
        </p:spPr>
      </p:pic>
    </p:spTree>
    <p:extLst>
      <p:ext uri="{BB962C8B-B14F-4D97-AF65-F5344CB8AC3E}">
        <p14:creationId xmlns:p14="http://schemas.microsoft.com/office/powerpoint/2010/main" val="322740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6056E-4D6E-5A53-ED78-39F069599F2F}"/>
              </a:ext>
            </a:extLst>
          </p:cNvPr>
          <p:cNvSpPr>
            <a:spLocks noGrp="1"/>
          </p:cNvSpPr>
          <p:nvPr>
            <p:ph type="title"/>
          </p:nvPr>
        </p:nvSpPr>
        <p:spPr>
          <a:xfrm>
            <a:off x="2231136" y="659892"/>
            <a:ext cx="7729728" cy="1188720"/>
          </a:xfrm>
        </p:spPr>
        <p:txBody>
          <a:bodyPr>
            <a:noAutofit/>
          </a:bodyPr>
          <a:lstStyle/>
          <a:p>
            <a:r>
              <a:rPr lang="de-DE" sz="1500" dirty="0"/>
              <a:t>Cannabis – aktueller Referentenentwurf des Gesetzes zum privaten und zum gemeinschaftlichen, nicht gewerblichen Eigenanbau von Cannabis zu nicht-medizinischen Zwecken – Inhalte </a:t>
            </a:r>
            <a:br>
              <a:rPr lang="de-DE" sz="1500" dirty="0"/>
            </a:br>
            <a:br>
              <a:rPr lang="de-DE" sz="1500" dirty="0"/>
            </a:br>
            <a:endParaRPr lang="de-DE" sz="1500" dirty="0"/>
          </a:p>
        </p:txBody>
      </p:sp>
      <p:sp>
        <p:nvSpPr>
          <p:cNvPr id="3" name="Inhaltsplatzhalter 2">
            <a:extLst>
              <a:ext uri="{FF2B5EF4-FFF2-40B4-BE49-F238E27FC236}">
                <a16:creationId xmlns:a16="http://schemas.microsoft.com/office/drawing/2014/main" id="{E03BF919-9B35-D4D1-6491-64FC23D38AD9}"/>
              </a:ext>
            </a:extLst>
          </p:cNvPr>
          <p:cNvSpPr>
            <a:spLocks noGrp="1"/>
          </p:cNvSpPr>
          <p:nvPr>
            <p:ph idx="1"/>
          </p:nvPr>
        </p:nvSpPr>
        <p:spPr/>
        <p:txBody>
          <a:bodyPr>
            <a:normAutofit fontScale="77500" lnSpcReduction="20000"/>
          </a:bodyPr>
          <a:lstStyle/>
          <a:p>
            <a:r>
              <a:rPr lang="de-DE" dirty="0"/>
              <a:t>Aktuell! Bundesverfassungsgericht hat die Unzulässigkeit mehrerer Richtervorlagen zum strafbewehrten Verbot von Cannabisprodukten festgestellt </a:t>
            </a:r>
          </a:p>
          <a:p>
            <a:endParaRPr lang="de-DE" dirty="0"/>
          </a:p>
          <a:p>
            <a:r>
              <a:rPr lang="de-DE" dirty="0"/>
              <a:t>Drei, gegen die Einordnung von Cannabis als Betäubungsmittel, gerichteten Anträge der drei Amtsgerichte (Berlin, Münster, Pasewalk) wurden vom Bundesverfassungsgericht als unzulässig erachtet</a:t>
            </a:r>
          </a:p>
          <a:p>
            <a:endParaRPr lang="de-DE" dirty="0"/>
          </a:p>
          <a:p>
            <a:r>
              <a:rPr lang="de-DE" dirty="0"/>
              <a:t>Rechtmäßigkeit der geltenden Strafvorschriften wurde nicht erneut geprüft und Haltung aus dem Jahr 1994 zu Cannabis aufrechterhalten</a:t>
            </a:r>
          </a:p>
          <a:p>
            <a:r>
              <a:rPr lang="de-DE" dirty="0"/>
              <a:t>Gesetzesreform im Umgang mit Cannabis hängt nun vollständig von der Ampelregierung und der Legislative ab </a:t>
            </a:r>
          </a:p>
          <a:p>
            <a:r>
              <a:rPr lang="de-DE" dirty="0"/>
              <a:t>Vorlagen reichten nicht aus, um ein erneutes Aufnehmen des Verfahrens zu gerecht fertigen und eine Prüfung des Verbots von Cannabis und dessen Einordnung als Betäubungsmittel vorzunehmen </a:t>
            </a:r>
          </a:p>
        </p:txBody>
      </p:sp>
    </p:spTree>
    <p:extLst>
      <p:ext uri="{BB962C8B-B14F-4D97-AF65-F5344CB8AC3E}">
        <p14:creationId xmlns:p14="http://schemas.microsoft.com/office/powerpoint/2010/main" val="13139649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12779F-E651-0A3F-73E0-057A29CBA78E}"/>
              </a:ext>
            </a:extLst>
          </p:cNvPr>
          <p:cNvSpPr>
            <a:spLocks noGrp="1"/>
          </p:cNvSpPr>
          <p:nvPr>
            <p:ph type="title"/>
          </p:nvPr>
        </p:nvSpPr>
        <p:spPr/>
        <p:txBody>
          <a:bodyPr>
            <a:normAutofit fontScale="90000"/>
          </a:bodyPr>
          <a:lstStyle/>
          <a:p>
            <a:r>
              <a:rPr lang="de-DE" dirty="0"/>
              <a:t>Unterschiede Medical Cannabis; Recreational Cannabis</a:t>
            </a:r>
            <a:br>
              <a:rPr lang="de-DE" dirty="0"/>
            </a:br>
            <a:endParaRPr lang="de-DE" dirty="0"/>
          </a:p>
        </p:txBody>
      </p:sp>
      <p:pic>
        <p:nvPicPr>
          <p:cNvPr id="4" name="Inhaltsplatzhalter 3">
            <a:extLst>
              <a:ext uri="{FF2B5EF4-FFF2-40B4-BE49-F238E27FC236}">
                <a16:creationId xmlns:a16="http://schemas.microsoft.com/office/drawing/2014/main" id="{B225C5FC-0526-94B3-6676-F3C0685A703F}"/>
              </a:ext>
            </a:extLst>
          </p:cNvPr>
          <p:cNvPicPr>
            <a:picLocks noGrp="1" noChangeAspect="1"/>
          </p:cNvPicPr>
          <p:nvPr>
            <p:ph idx="1"/>
          </p:nvPr>
        </p:nvPicPr>
        <p:blipFill>
          <a:blip r:embed="rId2"/>
          <a:stretch>
            <a:fillRect/>
          </a:stretch>
        </p:blipFill>
        <p:spPr>
          <a:xfrm>
            <a:off x="621434" y="2479213"/>
            <a:ext cx="10949132" cy="3692987"/>
          </a:xfrm>
          <a:prstGeom prst="rect">
            <a:avLst/>
          </a:prstGeom>
        </p:spPr>
      </p:pic>
    </p:spTree>
    <p:extLst>
      <p:ext uri="{BB962C8B-B14F-4D97-AF65-F5344CB8AC3E}">
        <p14:creationId xmlns:p14="http://schemas.microsoft.com/office/powerpoint/2010/main" val="24693765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9F2724-014B-7774-159C-21C533AB4F8B}"/>
              </a:ext>
            </a:extLst>
          </p:cNvPr>
          <p:cNvSpPr>
            <a:spLocks noGrp="1"/>
          </p:cNvSpPr>
          <p:nvPr>
            <p:ph type="title"/>
          </p:nvPr>
        </p:nvSpPr>
        <p:spPr/>
        <p:txBody>
          <a:bodyPr>
            <a:normAutofit fontScale="90000"/>
          </a:bodyPr>
          <a:lstStyle/>
          <a:p>
            <a:r>
              <a:rPr lang="de-DE" dirty="0"/>
              <a:t>Unterschiede Medical Cannabis; Recreational Cannabis</a:t>
            </a:r>
            <a:br>
              <a:rPr lang="de-DE" dirty="0"/>
            </a:br>
            <a:endParaRPr lang="de-DE" dirty="0"/>
          </a:p>
        </p:txBody>
      </p:sp>
      <p:pic>
        <p:nvPicPr>
          <p:cNvPr id="4" name="Inhaltsplatzhalter 3">
            <a:extLst>
              <a:ext uri="{FF2B5EF4-FFF2-40B4-BE49-F238E27FC236}">
                <a16:creationId xmlns:a16="http://schemas.microsoft.com/office/drawing/2014/main" id="{846CB1F8-14C4-A0A7-8BE3-FF0B0005C58F}"/>
              </a:ext>
            </a:extLst>
          </p:cNvPr>
          <p:cNvPicPr>
            <a:picLocks noGrp="1" noChangeAspect="1"/>
          </p:cNvPicPr>
          <p:nvPr>
            <p:ph idx="1"/>
          </p:nvPr>
        </p:nvPicPr>
        <p:blipFill>
          <a:blip r:embed="rId2"/>
          <a:stretch>
            <a:fillRect/>
          </a:stretch>
        </p:blipFill>
        <p:spPr>
          <a:xfrm>
            <a:off x="1786636" y="2651125"/>
            <a:ext cx="9230682" cy="3825875"/>
          </a:xfrm>
          <a:prstGeom prst="rect">
            <a:avLst/>
          </a:prstGeom>
        </p:spPr>
      </p:pic>
    </p:spTree>
    <p:extLst>
      <p:ext uri="{BB962C8B-B14F-4D97-AF65-F5344CB8AC3E}">
        <p14:creationId xmlns:p14="http://schemas.microsoft.com/office/powerpoint/2010/main" val="35738655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DDB75-D832-0A77-2945-AA85A187CCD4}"/>
              </a:ext>
            </a:extLst>
          </p:cNvPr>
          <p:cNvSpPr>
            <a:spLocks noGrp="1"/>
          </p:cNvSpPr>
          <p:nvPr>
            <p:ph type="title"/>
          </p:nvPr>
        </p:nvSpPr>
        <p:spPr>
          <a:xfrm>
            <a:off x="2231136" y="787400"/>
            <a:ext cx="7729728" cy="1366012"/>
          </a:xfrm>
        </p:spPr>
        <p:txBody>
          <a:bodyPr>
            <a:normAutofit fontScale="90000"/>
          </a:bodyPr>
          <a:lstStyle/>
          <a:p>
            <a:r>
              <a:rPr lang="de-DE" dirty="0"/>
              <a:t>Mögliche Neuerungen für den medizinischen Cannabisbereich im Falle einer Legalisierung</a:t>
            </a:r>
            <a:br>
              <a:rPr lang="de-DE" dirty="0"/>
            </a:br>
            <a:endParaRPr lang="de-DE" dirty="0"/>
          </a:p>
        </p:txBody>
      </p:sp>
      <p:sp>
        <p:nvSpPr>
          <p:cNvPr id="3" name="Inhaltsplatzhalter 2">
            <a:extLst>
              <a:ext uri="{FF2B5EF4-FFF2-40B4-BE49-F238E27FC236}">
                <a16:creationId xmlns:a16="http://schemas.microsoft.com/office/drawing/2014/main" id="{F24A78AC-14CC-51C2-69F1-EFD30FCE305A}"/>
              </a:ext>
            </a:extLst>
          </p:cNvPr>
          <p:cNvSpPr>
            <a:spLocks noGrp="1"/>
          </p:cNvSpPr>
          <p:nvPr>
            <p:ph idx="1"/>
          </p:nvPr>
        </p:nvSpPr>
        <p:spPr>
          <a:xfrm>
            <a:off x="2231136" y="2336800"/>
            <a:ext cx="7729728" cy="3860800"/>
          </a:xfrm>
        </p:spPr>
        <p:txBody>
          <a:bodyPr>
            <a:normAutofit lnSpcReduction="10000"/>
          </a:bodyPr>
          <a:lstStyle/>
          <a:p>
            <a:r>
              <a:rPr lang="de-DE" dirty="0"/>
              <a:t>Aktuell unterliegen Cannabinoide in den verschreibungsfähigen Produkten dem Betäubungsmittelgesetz; hierzu gehören Cannabisblüten und Cannabisextrakte; Dronabinol Produkte sowie die beiden Fertigarzneimittel Canemes, Sativex</a:t>
            </a:r>
          </a:p>
          <a:p>
            <a:endParaRPr lang="de-DE" dirty="0"/>
          </a:p>
          <a:p>
            <a:r>
              <a:rPr lang="de-DE" dirty="0"/>
              <a:t>THC- Werte über 0,2 % (jetzt 0,3 %) unterliegen dem BTMG und damit auch der BTMVV in der Verordnung</a:t>
            </a:r>
          </a:p>
          <a:p>
            <a:endParaRPr lang="de-DE" dirty="0"/>
          </a:p>
          <a:p>
            <a:r>
              <a:rPr lang="de-DE" dirty="0"/>
              <a:t>Folgen: hoher Dokumentationsaufwand, strikte Kontrollen, exakte Angaben auf den Verordnungen (erfordert in diesem unübersichtlichen Markt große Expertise); über 200 verschiedene Cannabisblütensorten benötigen sehr viel Expertise; BTM- Programm führen und alle Zu-und Abgänge müssen für 3 Jahre wie die Lieferscheine dokumentiert werden</a:t>
            </a:r>
          </a:p>
          <a:p>
            <a:endParaRPr lang="de-DE" dirty="0"/>
          </a:p>
        </p:txBody>
      </p:sp>
    </p:spTree>
    <p:extLst>
      <p:ext uri="{BB962C8B-B14F-4D97-AF65-F5344CB8AC3E}">
        <p14:creationId xmlns:p14="http://schemas.microsoft.com/office/powerpoint/2010/main" val="31697189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485ECE-87A1-D6A0-1AA4-220CBF084E46}"/>
              </a:ext>
            </a:extLst>
          </p:cNvPr>
          <p:cNvSpPr>
            <a:spLocks noGrp="1"/>
          </p:cNvSpPr>
          <p:nvPr>
            <p:ph type="title"/>
          </p:nvPr>
        </p:nvSpPr>
        <p:spPr/>
        <p:txBody>
          <a:bodyPr>
            <a:normAutofit fontScale="90000"/>
          </a:bodyPr>
          <a:lstStyle/>
          <a:p>
            <a:br>
              <a:rPr lang="de-DE" dirty="0"/>
            </a:br>
            <a:r>
              <a:rPr lang="de-DE" dirty="0"/>
              <a:t>Mögliche Neuerungen für den medizinischen Cannabisbereich im Falle einer Legalisierung</a:t>
            </a:r>
            <a:br>
              <a:rPr lang="de-DE" dirty="0"/>
            </a:br>
            <a:endParaRPr lang="de-DE" dirty="0"/>
          </a:p>
        </p:txBody>
      </p:sp>
      <p:pic>
        <p:nvPicPr>
          <p:cNvPr id="4" name="Inhaltsplatzhalter 3">
            <a:extLst>
              <a:ext uri="{FF2B5EF4-FFF2-40B4-BE49-F238E27FC236}">
                <a16:creationId xmlns:a16="http://schemas.microsoft.com/office/drawing/2014/main" id="{2A11D70A-697E-DA62-6055-1335AAB20DD7}"/>
              </a:ext>
            </a:extLst>
          </p:cNvPr>
          <p:cNvPicPr>
            <a:picLocks noGrp="1" noChangeAspect="1"/>
          </p:cNvPicPr>
          <p:nvPr>
            <p:ph idx="1"/>
          </p:nvPr>
        </p:nvPicPr>
        <p:blipFill>
          <a:blip r:embed="rId2"/>
          <a:stretch>
            <a:fillRect/>
          </a:stretch>
        </p:blipFill>
        <p:spPr>
          <a:xfrm>
            <a:off x="3654923" y="2153412"/>
            <a:ext cx="5093117" cy="4704588"/>
          </a:xfrm>
          <a:prstGeom prst="rect">
            <a:avLst/>
          </a:prstGeom>
        </p:spPr>
      </p:pic>
    </p:spTree>
    <p:extLst>
      <p:ext uri="{BB962C8B-B14F-4D97-AF65-F5344CB8AC3E}">
        <p14:creationId xmlns:p14="http://schemas.microsoft.com/office/powerpoint/2010/main" val="4113288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FD40AD-5D0B-1F5A-2BBF-40684650F3AC}"/>
              </a:ext>
            </a:extLst>
          </p:cNvPr>
          <p:cNvSpPr>
            <a:spLocks noGrp="1"/>
          </p:cNvSpPr>
          <p:nvPr>
            <p:ph type="title"/>
          </p:nvPr>
        </p:nvSpPr>
        <p:spPr>
          <a:xfrm>
            <a:off x="2231136" y="723900"/>
            <a:ext cx="7729728" cy="1429512"/>
          </a:xfrm>
        </p:spPr>
        <p:txBody>
          <a:bodyPr>
            <a:normAutofit fontScale="90000"/>
          </a:bodyPr>
          <a:lstStyle/>
          <a:p>
            <a:r>
              <a:rPr lang="de-DE" dirty="0"/>
              <a:t>Mögliche Neuerungen für den medizinischen Cannabisbereich im Falle einer Legalisierung</a:t>
            </a:r>
            <a:br>
              <a:rPr lang="de-DE" dirty="0"/>
            </a:br>
            <a:endParaRPr lang="de-DE" dirty="0"/>
          </a:p>
        </p:txBody>
      </p:sp>
      <p:sp>
        <p:nvSpPr>
          <p:cNvPr id="3" name="Inhaltsplatzhalter 2">
            <a:extLst>
              <a:ext uri="{FF2B5EF4-FFF2-40B4-BE49-F238E27FC236}">
                <a16:creationId xmlns:a16="http://schemas.microsoft.com/office/drawing/2014/main" id="{FA3EAEBC-6198-F46E-AF0E-D56762E5A20E}"/>
              </a:ext>
            </a:extLst>
          </p:cNvPr>
          <p:cNvSpPr>
            <a:spLocks noGrp="1"/>
          </p:cNvSpPr>
          <p:nvPr>
            <p:ph idx="1"/>
          </p:nvPr>
        </p:nvSpPr>
        <p:spPr>
          <a:xfrm>
            <a:off x="2231136" y="2323410"/>
            <a:ext cx="7729728" cy="3810690"/>
          </a:xfrm>
        </p:spPr>
        <p:txBody>
          <a:bodyPr>
            <a:normAutofit fontScale="92500" lnSpcReduction="20000"/>
          </a:bodyPr>
          <a:lstStyle/>
          <a:p>
            <a:r>
              <a:rPr lang="de-DE" b="1" u="sng" dirty="0"/>
              <a:t>Geplante Neuerungen:</a:t>
            </a:r>
          </a:p>
          <a:p>
            <a:endParaRPr lang="de-DE" b="1" u="sng" dirty="0"/>
          </a:p>
          <a:p>
            <a:r>
              <a:rPr lang="de-DE" b="1" u="sng" dirty="0"/>
              <a:t>Streichung von Cannabis und THC aus dem Betäubungsmittelrecht </a:t>
            </a:r>
          </a:p>
          <a:p>
            <a:r>
              <a:rPr lang="de-DE" dirty="0"/>
              <a:t>Cannabis und THC werden dabei künftig nicht mehr als Betäubungsmittel nach BTMG eingestuft; Genusscannabis, Medizinal Cannabis und Nutzhanf werden vollständig aus dem Anwendungsbereich des BTMG ausgenommen und die rechtlichen Bedingungen werden in einem gesonderten Gesetz festgelegt</a:t>
            </a:r>
          </a:p>
          <a:p>
            <a:r>
              <a:rPr lang="de-DE" dirty="0"/>
              <a:t>Medizinal Cannabis soll weiter nach den bisherigen rechtlichen Rahmenbedingungen als Arzneimittel verschrieben werden können, zukünftig ist eine Rückstufung in der RX- Bereich geplant; SAPV hat keine Kostenübernahmeantragsstellung mehr, zukünftig sollen bestimmte Fachgruppen ernannt werden, die die Versorgung mit Cannabinoiden sicherstellen sollen und antragsfrei verordnen dürfen (GBA erarbeitet dies für die Änderung der Arzneimittelrichtlinie)</a:t>
            </a:r>
          </a:p>
          <a:p>
            <a:endParaRPr lang="de-DE" dirty="0"/>
          </a:p>
          <a:p>
            <a:endParaRPr lang="de-DE" b="1" u="sng" dirty="0"/>
          </a:p>
          <a:p>
            <a:endParaRPr lang="de-DE" dirty="0"/>
          </a:p>
        </p:txBody>
      </p:sp>
    </p:spTree>
    <p:extLst>
      <p:ext uri="{BB962C8B-B14F-4D97-AF65-F5344CB8AC3E}">
        <p14:creationId xmlns:p14="http://schemas.microsoft.com/office/powerpoint/2010/main" val="8920115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7519B2-BB12-6DC4-8B77-37EE079F2D69}"/>
              </a:ext>
            </a:extLst>
          </p:cNvPr>
          <p:cNvSpPr>
            <a:spLocks noGrp="1"/>
          </p:cNvSpPr>
          <p:nvPr>
            <p:ph type="title"/>
          </p:nvPr>
        </p:nvSpPr>
        <p:spPr/>
        <p:txBody>
          <a:bodyPr>
            <a:normAutofit fontScale="90000"/>
          </a:bodyPr>
          <a:lstStyle/>
          <a:p>
            <a:r>
              <a:rPr lang="de-DE" dirty="0"/>
              <a:t>Mögliche Neuerungen für den medizinischen Cannabisbereich im Falle einer Legalisierung</a:t>
            </a:r>
          </a:p>
        </p:txBody>
      </p:sp>
      <p:sp>
        <p:nvSpPr>
          <p:cNvPr id="3" name="Inhaltsplatzhalter 2">
            <a:extLst>
              <a:ext uri="{FF2B5EF4-FFF2-40B4-BE49-F238E27FC236}">
                <a16:creationId xmlns:a16="http://schemas.microsoft.com/office/drawing/2014/main" id="{67D4626C-685E-37BC-CC17-3C3DAA2C9870}"/>
              </a:ext>
            </a:extLst>
          </p:cNvPr>
          <p:cNvSpPr>
            <a:spLocks noGrp="1"/>
          </p:cNvSpPr>
          <p:nvPr>
            <p:ph idx="1"/>
          </p:nvPr>
        </p:nvSpPr>
        <p:spPr>
          <a:xfrm>
            <a:off x="2231136" y="2638044"/>
            <a:ext cx="7729728" cy="3419856"/>
          </a:xfrm>
        </p:spPr>
        <p:txBody>
          <a:bodyPr>
            <a:normAutofit fontScale="92500" lnSpcReduction="10000"/>
          </a:bodyPr>
          <a:lstStyle/>
          <a:p>
            <a:r>
              <a:rPr lang="de-DE" dirty="0"/>
              <a:t>Folgen: Geplanter Zuwachs für den medizinischen Cannabismarkt um das 7-10 fache, da mehrere Ärzte Cannabinoide verordnen werden, mit dem Erlangen von mehr Expertise in diesem Bereich durch Weiterbildung und zusätzlich den rechtlichen Erleichterungen</a:t>
            </a:r>
          </a:p>
          <a:p>
            <a:endParaRPr lang="de-DE" dirty="0"/>
          </a:p>
          <a:p>
            <a:r>
              <a:rPr lang="de-DE" dirty="0"/>
              <a:t>Änderungen im Ablauf der Abfertigung eines Patienten in der Apotheke; Cannabisprodukte können preisabhängig in verschiedenen Apotheken bezogen werden </a:t>
            </a:r>
          </a:p>
          <a:p>
            <a:endParaRPr lang="de-DE" dirty="0"/>
          </a:p>
          <a:p>
            <a:r>
              <a:rPr lang="de-DE" dirty="0"/>
              <a:t>Online Handel mit Cannabinoiden bzgl. E-Rezept ????? Noch nicht geklärt, bei RX- Produkt wäre eine eGK möglich </a:t>
            </a:r>
          </a:p>
        </p:txBody>
      </p:sp>
    </p:spTree>
    <p:extLst>
      <p:ext uri="{BB962C8B-B14F-4D97-AF65-F5344CB8AC3E}">
        <p14:creationId xmlns:p14="http://schemas.microsoft.com/office/powerpoint/2010/main" val="19512218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90308E-E751-D47C-CFDE-0D937A3B8EA0}"/>
              </a:ext>
            </a:extLst>
          </p:cNvPr>
          <p:cNvSpPr>
            <a:spLocks noGrp="1"/>
          </p:cNvSpPr>
          <p:nvPr>
            <p:ph type="title"/>
          </p:nvPr>
        </p:nvSpPr>
        <p:spPr>
          <a:xfrm>
            <a:off x="2231136" y="723900"/>
            <a:ext cx="7729728" cy="1429512"/>
          </a:xfrm>
        </p:spPr>
        <p:txBody>
          <a:bodyPr>
            <a:normAutofit fontScale="90000"/>
          </a:bodyPr>
          <a:lstStyle/>
          <a:p>
            <a:r>
              <a:rPr lang="de-DE" dirty="0"/>
              <a:t>Mögliche Neuerungen für den medizinischen Cannabisbereich im Falle einer Legalisierung</a:t>
            </a:r>
            <a:br>
              <a:rPr lang="de-DE" dirty="0"/>
            </a:br>
            <a:endParaRPr lang="de-DE" dirty="0"/>
          </a:p>
        </p:txBody>
      </p:sp>
      <p:pic>
        <p:nvPicPr>
          <p:cNvPr id="4" name="Inhaltsplatzhalter 3">
            <a:extLst>
              <a:ext uri="{FF2B5EF4-FFF2-40B4-BE49-F238E27FC236}">
                <a16:creationId xmlns:a16="http://schemas.microsoft.com/office/drawing/2014/main" id="{4E65CA09-6B0B-F5FC-A594-FDA7A749EF31}"/>
              </a:ext>
            </a:extLst>
          </p:cNvPr>
          <p:cNvPicPr>
            <a:picLocks noGrp="1" noChangeAspect="1"/>
          </p:cNvPicPr>
          <p:nvPr>
            <p:ph idx="1"/>
          </p:nvPr>
        </p:nvPicPr>
        <p:blipFill>
          <a:blip r:embed="rId2"/>
          <a:stretch>
            <a:fillRect/>
          </a:stretch>
        </p:blipFill>
        <p:spPr>
          <a:xfrm>
            <a:off x="182997" y="2600325"/>
            <a:ext cx="6288806" cy="3101975"/>
          </a:xfrm>
          <a:prstGeom prst="rect">
            <a:avLst/>
          </a:prstGeom>
        </p:spPr>
      </p:pic>
      <p:sp>
        <p:nvSpPr>
          <p:cNvPr id="5" name="Oval 4">
            <a:extLst>
              <a:ext uri="{FF2B5EF4-FFF2-40B4-BE49-F238E27FC236}">
                <a16:creationId xmlns:a16="http://schemas.microsoft.com/office/drawing/2014/main" id="{622CEEBF-2FB2-F69C-5021-D35981ACAEB3}"/>
              </a:ext>
            </a:extLst>
          </p:cNvPr>
          <p:cNvSpPr/>
          <p:nvPr/>
        </p:nvSpPr>
        <p:spPr>
          <a:xfrm>
            <a:off x="6350000" y="2532062"/>
            <a:ext cx="5410200" cy="39576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Immer noch sehr heikel; Patient macht sich nach §24 a Straßenverkehrsgesetz nicht strafbar, aber die FEV Anlage 4 besagt immer noch, dass dauerhafter Konsum von psychotropen Substanzen fahruntauglich macht</a:t>
            </a:r>
          </a:p>
          <a:p>
            <a:pPr algn="ctr"/>
            <a:r>
              <a:rPr lang="de-DE" dirty="0"/>
              <a:t>Auslegungssache bei medizinischen Cannabispatienten und auch im zukünftigen legalisierten Markt !!!!</a:t>
            </a:r>
          </a:p>
        </p:txBody>
      </p:sp>
    </p:spTree>
    <p:extLst>
      <p:ext uri="{BB962C8B-B14F-4D97-AF65-F5344CB8AC3E}">
        <p14:creationId xmlns:p14="http://schemas.microsoft.com/office/powerpoint/2010/main" val="33789507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0F9B88-36EE-0906-41A3-EE5CCF1A2DF8}"/>
              </a:ext>
            </a:extLst>
          </p:cNvPr>
          <p:cNvSpPr>
            <a:spLocks noGrp="1"/>
          </p:cNvSpPr>
          <p:nvPr>
            <p:ph type="title"/>
          </p:nvPr>
        </p:nvSpPr>
        <p:spPr/>
        <p:txBody>
          <a:bodyPr>
            <a:normAutofit fontScale="90000"/>
          </a:bodyPr>
          <a:lstStyle/>
          <a:p>
            <a:br>
              <a:rPr lang="de-DE" dirty="0"/>
            </a:br>
            <a:r>
              <a:rPr lang="de-DE" dirty="0"/>
              <a:t>Mögliche Neuerungen für den medizinischen Cannabisbereich im Falle einer Legalisierung</a:t>
            </a:r>
            <a:br>
              <a:rPr lang="de-DE" dirty="0"/>
            </a:br>
            <a:endParaRPr lang="de-DE" dirty="0"/>
          </a:p>
        </p:txBody>
      </p:sp>
      <p:sp>
        <p:nvSpPr>
          <p:cNvPr id="3" name="Inhaltsplatzhalter 2">
            <a:extLst>
              <a:ext uri="{FF2B5EF4-FFF2-40B4-BE49-F238E27FC236}">
                <a16:creationId xmlns:a16="http://schemas.microsoft.com/office/drawing/2014/main" id="{623C40DB-3C92-ED51-6C1A-7D90776A82B3}"/>
              </a:ext>
            </a:extLst>
          </p:cNvPr>
          <p:cNvSpPr>
            <a:spLocks noGrp="1"/>
          </p:cNvSpPr>
          <p:nvPr>
            <p:ph idx="1"/>
          </p:nvPr>
        </p:nvSpPr>
        <p:spPr>
          <a:xfrm>
            <a:off x="2231136" y="2625344"/>
            <a:ext cx="7729728" cy="3101983"/>
          </a:xfrm>
        </p:spPr>
        <p:txBody>
          <a:bodyPr>
            <a:normAutofit fontScale="92500" lnSpcReduction="10000"/>
          </a:bodyPr>
          <a:lstStyle/>
          <a:p>
            <a:r>
              <a:rPr lang="de-DE" dirty="0"/>
              <a:t>Mögliche Verbesserungen in der Vielzahl der Cannabisprodukte auf dem Markt -&gt; Unterschiedliche Darreichungsformen, nicht nur Cannabisextrakte und Cannabisblüten, sondern innovativere und besser steuerbare Darreichungsformen für die Basismedikation (Depotwirkung) und auch für den inhalativen Einsatz </a:t>
            </a:r>
          </a:p>
          <a:p>
            <a:r>
              <a:rPr lang="de-DE" dirty="0"/>
              <a:t>Mögliche Erleichterungen, wenn kein BTM mehr, da die Anmeldungen und Lizenzen nicht so streng gehandhabt sind, wie über das BfArm aktuell</a:t>
            </a:r>
          </a:p>
          <a:p>
            <a:r>
              <a:rPr lang="de-DE" dirty="0"/>
              <a:t>Mögliche Erleichterungen im Import dieser Produkte, alles Rezepturarzneimittel, die keine Zulassung haben und in der Apotheke verarbeitet werden, als Ausgangsstoffsubstanzen </a:t>
            </a:r>
          </a:p>
          <a:p>
            <a:r>
              <a:rPr lang="de-DE" dirty="0"/>
              <a:t>Edibles sollen im Freizeitcannabisbereich für Konsumenten verboten bleiben, dennoch gibt es hier Erleichterungen, wenn Cannabis aus dem BTMG rausfällt</a:t>
            </a:r>
          </a:p>
          <a:p>
            <a:endParaRPr lang="de-DE" dirty="0"/>
          </a:p>
        </p:txBody>
      </p:sp>
    </p:spTree>
    <p:extLst>
      <p:ext uri="{BB962C8B-B14F-4D97-AF65-F5344CB8AC3E}">
        <p14:creationId xmlns:p14="http://schemas.microsoft.com/office/powerpoint/2010/main" val="34571331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2A46F1-2ABB-6454-D44D-65F7A724C47F}"/>
              </a:ext>
            </a:extLst>
          </p:cNvPr>
          <p:cNvSpPr>
            <a:spLocks noGrp="1"/>
          </p:cNvSpPr>
          <p:nvPr>
            <p:ph type="title"/>
          </p:nvPr>
        </p:nvSpPr>
        <p:spPr/>
        <p:txBody>
          <a:bodyPr>
            <a:normAutofit fontScale="90000"/>
          </a:bodyPr>
          <a:lstStyle/>
          <a:p>
            <a:br>
              <a:rPr lang="de-DE" dirty="0"/>
            </a:br>
            <a:r>
              <a:rPr lang="de-DE" dirty="0"/>
              <a:t>Mögliche Neuerungen für den medizinischen Cannabisbereich im Falle einer Legalisierung</a:t>
            </a:r>
            <a:br>
              <a:rPr lang="de-DE" dirty="0"/>
            </a:br>
            <a:endParaRPr lang="de-DE" dirty="0"/>
          </a:p>
        </p:txBody>
      </p:sp>
      <p:pic>
        <p:nvPicPr>
          <p:cNvPr id="4" name="Inhaltsplatzhalter 3">
            <a:extLst>
              <a:ext uri="{FF2B5EF4-FFF2-40B4-BE49-F238E27FC236}">
                <a16:creationId xmlns:a16="http://schemas.microsoft.com/office/drawing/2014/main" id="{C2FEC04C-3996-F447-EF67-96B7308BD814}"/>
              </a:ext>
            </a:extLst>
          </p:cNvPr>
          <p:cNvPicPr>
            <a:picLocks noGrp="1" noChangeAspect="1"/>
          </p:cNvPicPr>
          <p:nvPr>
            <p:ph idx="1"/>
          </p:nvPr>
        </p:nvPicPr>
        <p:blipFill>
          <a:blip r:embed="rId2"/>
          <a:stretch>
            <a:fillRect/>
          </a:stretch>
        </p:blipFill>
        <p:spPr>
          <a:xfrm>
            <a:off x="3407162" y="2295525"/>
            <a:ext cx="5377676" cy="4280191"/>
          </a:xfrm>
          <a:prstGeom prst="rect">
            <a:avLst/>
          </a:prstGeom>
        </p:spPr>
      </p:pic>
    </p:spTree>
    <p:extLst>
      <p:ext uri="{BB962C8B-B14F-4D97-AF65-F5344CB8AC3E}">
        <p14:creationId xmlns:p14="http://schemas.microsoft.com/office/powerpoint/2010/main" val="23996966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57621F-7917-5DCF-9946-3A31218966A7}"/>
              </a:ext>
            </a:extLst>
          </p:cNvPr>
          <p:cNvSpPr>
            <a:spLocks noGrp="1"/>
          </p:cNvSpPr>
          <p:nvPr>
            <p:ph type="title"/>
          </p:nvPr>
        </p:nvSpPr>
        <p:spPr/>
        <p:txBody>
          <a:bodyPr>
            <a:normAutofit fontScale="90000"/>
          </a:bodyPr>
          <a:lstStyle/>
          <a:p>
            <a:br>
              <a:rPr lang="de-DE" dirty="0"/>
            </a:br>
            <a:r>
              <a:rPr lang="de-DE" dirty="0"/>
              <a:t>Mögliche Neuerungen für den medizinischen Cannabisbereich im Falle einer Legalisierung</a:t>
            </a:r>
            <a:br>
              <a:rPr lang="de-DE" dirty="0"/>
            </a:br>
            <a:endParaRPr lang="de-DE" dirty="0"/>
          </a:p>
        </p:txBody>
      </p:sp>
      <p:pic>
        <p:nvPicPr>
          <p:cNvPr id="4" name="Inhaltsplatzhalter 3">
            <a:extLst>
              <a:ext uri="{FF2B5EF4-FFF2-40B4-BE49-F238E27FC236}">
                <a16:creationId xmlns:a16="http://schemas.microsoft.com/office/drawing/2014/main" id="{1E962BA1-5EA8-725F-0DA9-85A58052C3AD}"/>
              </a:ext>
            </a:extLst>
          </p:cNvPr>
          <p:cNvPicPr>
            <a:picLocks noGrp="1" noChangeAspect="1"/>
          </p:cNvPicPr>
          <p:nvPr>
            <p:ph idx="1"/>
          </p:nvPr>
        </p:nvPicPr>
        <p:blipFill>
          <a:blip r:embed="rId2"/>
          <a:stretch>
            <a:fillRect/>
          </a:stretch>
        </p:blipFill>
        <p:spPr>
          <a:xfrm>
            <a:off x="4103365" y="2153412"/>
            <a:ext cx="3669035" cy="4485275"/>
          </a:xfrm>
          <a:prstGeom prst="rect">
            <a:avLst/>
          </a:prstGeom>
        </p:spPr>
      </p:pic>
    </p:spTree>
    <p:extLst>
      <p:ext uri="{BB962C8B-B14F-4D97-AF65-F5344CB8AC3E}">
        <p14:creationId xmlns:p14="http://schemas.microsoft.com/office/powerpoint/2010/main" val="3260318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B5080A-8EB8-BEEC-2867-609FA0A855DD}"/>
              </a:ext>
            </a:extLst>
          </p:cNvPr>
          <p:cNvSpPr>
            <a:spLocks noGrp="1"/>
          </p:cNvSpPr>
          <p:nvPr>
            <p:ph type="title"/>
          </p:nvPr>
        </p:nvSpPr>
        <p:spPr/>
        <p:txBody>
          <a:bodyPr>
            <a:noAutofit/>
          </a:bodyPr>
          <a:lstStyle/>
          <a:p>
            <a:r>
              <a:rPr lang="de-DE" sz="1500" dirty="0"/>
              <a:t>Cannabis – aktueller Referentenentwurf des Gesetzes zum privaten und zum gemeinschaftlichen, nicht gewerblichen Eigenanbau von Cannabis zu nicht-medizinischen Zwecken – Inhalte </a:t>
            </a:r>
            <a:br>
              <a:rPr lang="de-DE" sz="1500" dirty="0"/>
            </a:br>
            <a:br>
              <a:rPr lang="de-DE" sz="1500" dirty="0"/>
            </a:br>
            <a:endParaRPr lang="de-DE" sz="1500" dirty="0"/>
          </a:p>
        </p:txBody>
      </p:sp>
      <p:sp>
        <p:nvSpPr>
          <p:cNvPr id="3" name="Inhaltsplatzhalter 2">
            <a:extLst>
              <a:ext uri="{FF2B5EF4-FFF2-40B4-BE49-F238E27FC236}">
                <a16:creationId xmlns:a16="http://schemas.microsoft.com/office/drawing/2014/main" id="{20250F4B-72BC-BFFC-9282-20888E7B349E}"/>
              </a:ext>
            </a:extLst>
          </p:cNvPr>
          <p:cNvSpPr>
            <a:spLocks noGrp="1"/>
          </p:cNvSpPr>
          <p:nvPr>
            <p:ph idx="1"/>
          </p:nvPr>
        </p:nvSpPr>
        <p:spPr/>
        <p:txBody>
          <a:bodyPr>
            <a:normAutofit fontScale="92500" lnSpcReduction="20000"/>
          </a:bodyPr>
          <a:lstStyle/>
          <a:p>
            <a:r>
              <a:rPr lang="de-DE" dirty="0"/>
              <a:t>Referentenentwurf des Gesetzes zum privaten, gemeinschaftlichen, nicht-medizinischen Eigenanbaus von Cannabis (Cannabisanbaugesetz </a:t>
            </a:r>
            <a:r>
              <a:rPr lang="de-DE" dirty="0" err="1"/>
              <a:t>CanAnbauG</a:t>
            </a:r>
            <a:r>
              <a:rPr lang="de-DE" dirty="0"/>
              <a:t>) des BMG </a:t>
            </a:r>
          </a:p>
          <a:p>
            <a:endParaRPr lang="de-DE" dirty="0"/>
          </a:p>
          <a:p>
            <a:r>
              <a:rPr lang="de-DE" dirty="0"/>
              <a:t>Cannabis Clubs können als sog. Anbauvereinigung eingetragene nicht wirtschaftliche Idealvereine firmieren </a:t>
            </a:r>
          </a:p>
          <a:p>
            <a:r>
              <a:rPr lang="de-DE" dirty="0"/>
              <a:t>Eigenanbau von bis zu 3 (weiblichen) Cannabispflanzen mit mehr als 0,3 % THC oder Nutzhanfpflanzen ist Volljährigen an ihrem Wohnsitz oder gewöhnlichen Aufenthalt erlaubt </a:t>
            </a:r>
          </a:p>
          <a:p>
            <a:r>
              <a:rPr lang="de-DE" dirty="0"/>
              <a:t>Unentgeltliche, nicht- gewerbliche Weitergabe von eigens angebauten Cannabis an Dritte innerhalb der eigenen vier Wände zum gemeinsamen „unmittelbar auf die Weitergabe“ gemeinschaftlichen Konsum ist zulässig </a:t>
            </a:r>
          </a:p>
          <a:p>
            <a:endParaRPr lang="de-DE" dirty="0"/>
          </a:p>
        </p:txBody>
      </p:sp>
    </p:spTree>
    <p:extLst>
      <p:ext uri="{BB962C8B-B14F-4D97-AF65-F5344CB8AC3E}">
        <p14:creationId xmlns:p14="http://schemas.microsoft.com/office/powerpoint/2010/main" val="17390434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7EACE-CC87-F3F0-E357-05CAA429EA79}"/>
              </a:ext>
            </a:extLst>
          </p:cNvPr>
          <p:cNvSpPr>
            <a:spLocks noGrp="1"/>
          </p:cNvSpPr>
          <p:nvPr>
            <p:ph type="title"/>
          </p:nvPr>
        </p:nvSpPr>
        <p:spPr/>
        <p:txBody>
          <a:bodyPr>
            <a:normAutofit fontScale="90000"/>
          </a:bodyPr>
          <a:lstStyle/>
          <a:p>
            <a:br>
              <a:rPr lang="de-DE" dirty="0"/>
            </a:br>
            <a:r>
              <a:rPr lang="de-DE" dirty="0"/>
              <a:t>Mögliche Neuerungen für den medizinischen Cannabisbereich im Falle einer Legalisierung</a:t>
            </a:r>
            <a:br>
              <a:rPr lang="de-DE" dirty="0"/>
            </a:br>
            <a:endParaRPr lang="de-DE" dirty="0"/>
          </a:p>
        </p:txBody>
      </p:sp>
      <p:sp>
        <p:nvSpPr>
          <p:cNvPr id="3" name="Inhaltsplatzhalter 2">
            <a:extLst>
              <a:ext uri="{FF2B5EF4-FFF2-40B4-BE49-F238E27FC236}">
                <a16:creationId xmlns:a16="http://schemas.microsoft.com/office/drawing/2014/main" id="{E21A2E65-9AD7-6764-799E-0C13298B8BA9}"/>
              </a:ext>
            </a:extLst>
          </p:cNvPr>
          <p:cNvSpPr>
            <a:spLocks noGrp="1"/>
          </p:cNvSpPr>
          <p:nvPr>
            <p:ph idx="1"/>
          </p:nvPr>
        </p:nvSpPr>
        <p:spPr>
          <a:xfrm>
            <a:off x="1138936" y="2650744"/>
            <a:ext cx="3674364" cy="3101983"/>
          </a:xfrm>
        </p:spPr>
        <p:txBody>
          <a:bodyPr>
            <a:normAutofit/>
          </a:bodyPr>
          <a:lstStyle/>
          <a:p>
            <a:r>
              <a:rPr lang="de-DE" dirty="0"/>
              <a:t>Erleichterungen in der Auswahl und Beschriftung der Primärpackmittel; also der Konfektionierung</a:t>
            </a:r>
          </a:p>
          <a:p>
            <a:r>
              <a:rPr lang="de-DE" dirty="0"/>
              <a:t>Zu Beginn der Legalisierung, keine Werbung und kein Sponsoring erlaubt, aber in Zukunft sinnvoll innovativere Packungen mit ausreichender Qualität zu etablieren </a:t>
            </a:r>
          </a:p>
        </p:txBody>
      </p:sp>
      <p:pic>
        <p:nvPicPr>
          <p:cNvPr id="4" name="Grafik 3">
            <a:extLst>
              <a:ext uri="{FF2B5EF4-FFF2-40B4-BE49-F238E27FC236}">
                <a16:creationId xmlns:a16="http://schemas.microsoft.com/office/drawing/2014/main" id="{A4DF50B3-360F-C8A9-9F4D-71533F013C1C}"/>
              </a:ext>
            </a:extLst>
          </p:cNvPr>
          <p:cNvPicPr>
            <a:picLocks noChangeAspect="1"/>
          </p:cNvPicPr>
          <p:nvPr/>
        </p:nvPicPr>
        <p:blipFill>
          <a:blip r:embed="rId2"/>
          <a:stretch>
            <a:fillRect/>
          </a:stretch>
        </p:blipFill>
        <p:spPr>
          <a:xfrm>
            <a:off x="5629983" y="2320544"/>
            <a:ext cx="4788081" cy="4207256"/>
          </a:xfrm>
          <a:prstGeom prst="rect">
            <a:avLst/>
          </a:prstGeom>
        </p:spPr>
      </p:pic>
    </p:spTree>
    <p:extLst>
      <p:ext uri="{BB962C8B-B14F-4D97-AF65-F5344CB8AC3E}">
        <p14:creationId xmlns:p14="http://schemas.microsoft.com/office/powerpoint/2010/main" val="26823911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9ABC90-5A37-77D1-6A20-05E2850FA494}"/>
              </a:ext>
            </a:extLst>
          </p:cNvPr>
          <p:cNvSpPr>
            <a:spLocks noGrp="1"/>
          </p:cNvSpPr>
          <p:nvPr>
            <p:ph type="title"/>
          </p:nvPr>
        </p:nvSpPr>
        <p:spPr/>
        <p:txBody>
          <a:bodyPr>
            <a:normAutofit fontScale="90000"/>
          </a:bodyPr>
          <a:lstStyle/>
          <a:p>
            <a:r>
              <a:rPr lang="de-DE" dirty="0"/>
              <a:t>Vorteile und Nachteile im Zuge einer Legalisierung </a:t>
            </a:r>
            <a:br>
              <a:rPr lang="de-DE" dirty="0"/>
            </a:br>
            <a:endParaRPr lang="de-DE" dirty="0"/>
          </a:p>
        </p:txBody>
      </p:sp>
      <p:sp>
        <p:nvSpPr>
          <p:cNvPr id="3" name="Inhaltsplatzhalter 2">
            <a:extLst>
              <a:ext uri="{FF2B5EF4-FFF2-40B4-BE49-F238E27FC236}">
                <a16:creationId xmlns:a16="http://schemas.microsoft.com/office/drawing/2014/main" id="{5AE3E674-E319-2EE7-A9A9-B34975462AF0}"/>
              </a:ext>
            </a:extLst>
          </p:cNvPr>
          <p:cNvSpPr>
            <a:spLocks noGrp="1"/>
          </p:cNvSpPr>
          <p:nvPr>
            <p:ph idx="1"/>
          </p:nvPr>
        </p:nvSpPr>
        <p:spPr/>
        <p:txBody>
          <a:bodyPr>
            <a:normAutofit fontScale="92500" lnSpcReduction="20000"/>
          </a:bodyPr>
          <a:lstStyle/>
          <a:p>
            <a:r>
              <a:rPr lang="de-DE" dirty="0"/>
              <a:t>Ziele der Bundesregierung mit der geplanten Legalisierung</a:t>
            </a:r>
          </a:p>
          <a:p>
            <a:endParaRPr lang="de-DE" dirty="0"/>
          </a:p>
          <a:p>
            <a:r>
              <a:rPr lang="de-DE" dirty="0"/>
              <a:t>Verbraucherschutz</a:t>
            </a:r>
          </a:p>
          <a:p>
            <a:r>
              <a:rPr lang="de-DE" dirty="0"/>
              <a:t>Entstigmatisierung</a:t>
            </a:r>
          </a:p>
          <a:p>
            <a:r>
              <a:rPr lang="de-DE" dirty="0"/>
              <a:t>Verbesserte Prävention</a:t>
            </a:r>
          </a:p>
          <a:p>
            <a:r>
              <a:rPr lang="de-DE" dirty="0"/>
              <a:t>Qualität wird kontrolliert, Jugendschutz gewährleistet, Weitergabe verunreinigter Substanzen verhindert</a:t>
            </a:r>
          </a:p>
          <a:p>
            <a:endParaRPr lang="de-DE" dirty="0"/>
          </a:p>
          <a:p>
            <a:r>
              <a:rPr lang="de-DE" dirty="0"/>
              <a:t>Ärzte und Apotheker betrachten die geplante Legalisierung mit Vorsicht und in einigen Punkten kritisch</a:t>
            </a:r>
          </a:p>
        </p:txBody>
      </p:sp>
    </p:spTree>
    <p:extLst>
      <p:ext uri="{BB962C8B-B14F-4D97-AF65-F5344CB8AC3E}">
        <p14:creationId xmlns:p14="http://schemas.microsoft.com/office/powerpoint/2010/main" val="13267997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01A958-65C6-EF0D-FA62-80457B5C604C}"/>
              </a:ext>
            </a:extLst>
          </p:cNvPr>
          <p:cNvSpPr>
            <a:spLocks noGrp="1"/>
          </p:cNvSpPr>
          <p:nvPr>
            <p:ph type="title"/>
          </p:nvPr>
        </p:nvSpPr>
        <p:spPr/>
        <p:txBody>
          <a:bodyPr>
            <a:normAutofit fontScale="90000"/>
          </a:bodyPr>
          <a:lstStyle/>
          <a:p>
            <a:r>
              <a:rPr lang="de-DE" dirty="0"/>
              <a:t>Vorteile und Nachteile im Zuge einer Legalisierung </a:t>
            </a:r>
            <a:br>
              <a:rPr lang="de-DE" dirty="0"/>
            </a:br>
            <a:endParaRPr lang="de-DE" dirty="0"/>
          </a:p>
        </p:txBody>
      </p:sp>
      <p:sp>
        <p:nvSpPr>
          <p:cNvPr id="3" name="Inhaltsplatzhalter 2">
            <a:extLst>
              <a:ext uri="{FF2B5EF4-FFF2-40B4-BE49-F238E27FC236}">
                <a16:creationId xmlns:a16="http://schemas.microsoft.com/office/drawing/2014/main" id="{B2D9B304-F67D-FAD2-75F9-2E789F57A434}"/>
              </a:ext>
            </a:extLst>
          </p:cNvPr>
          <p:cNvSpPr>
            <a:spLocks noGrp="1"/>
          </p:cNvSpPr>
          <p:nvPr>
            <p:ph idx="1"/>
          </p:nvPr>
        </p:nvSpPr>
        <p:spPr>
          <a:xfrm>
            <a:off x="1623568" y="2447544"/>
            <a:ext cx="8944864" cy="4092956"/>
          </a:xfrm>
        </p:spPr>
        <p:txBody>
          <a:bodyPr>
            <a:normAutofit fontScale="62500" lnSpcReduction="20000"/>
          </a:bodyPr>
          <a:lstStyle/>
          <a:p>
            <a:r>
              <a:rPr lang="de-DE" dirty="0"/>
              <a:t>Zu beachten: Cannabis ist nach wie vor die am weitesten verbreitete illegale Substanz in Deutschland bei insgesamt steigenden Wirkstoffgehalten</a:t>
            </a:r>
          </a:p>
          <a:p>
            <a:r>
              <a:rPr lang="de-DE" dirty="0"/>
              <a:t>THC hat sich nach DBDD seit 2010 von 6,8 % bis 2020 auf 20,4 % THC verdreifacht</a:t>
            </a:r>
          </a:p>
          <a:p>
            <a:r>
              <a:rPr lang="de-DE" dirty="0"/>
              <a:t>Langzeittrends der ambulanten und stationären Suchtbehandlung zeigten zudem, dass im Jahr 2020 der Anteil der erstmalig aufgrund von Cannabinoiden Behandelten erneut gestiegen ist </a:t>
            </a:r>
          </a:p>
          <a:p>
            <a:r>
              <a:rPr lang="de-DE" dirty="0"/>
              <a:t>Evtl. Verharmlosung der Risiken für Langzeitfolgen des Cannabiskonsums für Kinder und Jugendliche -&gt; streng kontrollierte Abgabe des Suchtmittels an Erwachsene mit Beratung und Aufklärung der Konsumenten </a:t>
            </a:r>
          </a:p>
          <a:p>
            <a:r>
              <a:rPr lang="de-DE" dirty="0"/>
              <a:t>Abgabe erst ab Alter Mitte 20 gefordert, bzgl. Abgeschlossene Hirnentwicklung des Menschen </a:t>
            </a:r>
          </a:p>
          <a:p>
            <a:r>
              <a:rPr lang="de-DE" dirty="0"/>
              <a:t>Studien zeigten, dass bei intensivem Konsum von Cannabis die Hirnentwicklung beeinträchtig wird </a:t>
            </a:r>
          </a:p>
          <a:p>
            <a:r>
              <a:rPr lang="de-DE" dirty="0"/>
              <a:t>Störungen der Bewusstseinslage, kognitiven Fähigkeiten werden eingeschränkt, Einschränkungen der Aufmerksamkeit, Psychomotorik bei akutem Konsum zu Rauschzwecken</a:t>
            </a:r>
          </a:p>
          <a:p>
            <a:r>
              <a:rPr lang="de-DE" dirty="0"/>
              <a:t>Zunehmende Konzentration an dem psychotropen Wirkstoff THC und der immer breiteren Produktvielfalt gilt als besorgniserregend</a:t>
            </a:r>
          </a:p>
          <a:p>
            <a:r>
              <a:rPr lang="de-DE" dirty="0"/>
              <a:t>Erhöhtes Risiko für Verkehrsunfälle, respiratorische Symptome, psychotische Störungen, bipolare Störungen, hirnstrukturelle Veränderungen, Reproduktionstoxisch bei Konsum in Schwangerschaft </a:t>
            </a:r>
          </a:p>
          <a:p>
            <a:endParaRPr lang="de-DE" dirty="0"/>
          </a:p>
          <a:p>
            <a:r>
              <a:rPr lang="de-DE" dirty="0"/>
              <a:t>-&gt; Gefordert wird mehr Studienlage und Forschung zu den psychosozialen Folgen des Cannabiskonsums auf Kinder und Jugendliche </a:t>
            </a:r>
          </a:p>
          <a:p>
            <a:r>
              <a:rPr lang="de-DE" dirty="0"/>
              <a:t>-&gt; Viele Experten sind der Meinung, dass durch die Verharmlosung von Cannabinoiden der Konsum im jugendlichen Alter nur noch mehr zunimmt </a:t>
            </a:r>
          </a:p>
        </p:txBody>
      </p:sp>
    </p:spTree>
    <p:extLst>
      <p:ext uri="{BB962C8B-B14F-4D97-AF65-F5344CB8AC3E}">
        <p14:creationId xmlns:p14="http://schemas.microsoft.com/office/powerpoint/2010/main" val="6276722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3347B6-CC0F-4B89-E188-D268FA44EB3D}"/>
              </a:ext>
            </a:extLst>
          </p:cNvPr>
          <p:cNvSpPr>
            <a:spLocks noGrp="1"/>
          </p:cNvSpPr>
          <p:nvPr>
            <p:ph type="title"/>
          </p:nvPr>
        </p:nvSpPr>
        <p:spPr/>
        <p:txBody>
          <a:bodyPr>
            <a:normAutofit fontScale="90000"/>
          </a:bodyPr>
          <a:lstStyle/>
          <a:p>
            <a:r>
              <a:rPr lang="de-DE" dirty="0"/>
              <a:t>Vorteile und Nachteile im Zuge einer Legalisierung </a:t>
            </a:r>
            <a:br>
              <a:rPr lang="de-DE" dirty="0"/>
            </a:br>
            <a:endParaRPr lang="de-DE" dirty="0"/>
          </a:p>
        </p:txBody>
      </p:sp>
      <p:pic>
        <p:nvPicPr>
          <p:cNvPr id="4" name="Inhaltsplatzhalter 3">
            <a:extLst>
              <a:ext uri="{FF2B5EF4-FFF2-40B4-BE49-F238E27FC236}">
                <a16:creationId xmlns:a16="http://schemas.microsoft.com/office/drawing/2014/main" id="{063136EB-574C-CCD3-2EED-7F710C0F279E}"/>
              </a:ext>
            </a:extLst>
          </p:cNvPr>
          <p:cNvPicPr>
            <a:picLocks noGrp="1" noChangeAspect="1"/>
          </p:cNvPicPr>
          <p:nvPr>
            <p:ph idx="1"/>
          </p:nvPr>
        </p:nvPicPr>
        <p:blipFill>
          <a:blip r:embed="rId2"/>
          <a:stretch>
            <a:fillRect/>
          </a:stretch>
        </p:blipFill>
        <p:spPr>
          <a:xfrm>
            <a:off x="2129629" y="2282825"/>
            <a:ext cx="7831235" cy="4003675"/>
          </a:xfrm>
          <a:prstGeom prst="rect">
            <a:avLst/>
          </a:prstGeom>
        </p:spPr>
      </p:pic>
    </p:spTree>
    <p:extLst>
      <p:ext uri="{BB962C8B-B14F-4D97-AF65-F5344CB8AC3E}">
        <p14:creationId xmlns:p14="http://schemas.microsoft.com/office/powerpoint/2010/main" val="7227408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06C660-0B9C-4600-FCB1-F55AD1164B3D}"/>
              </a:ext>
            </a:extLst>
          </p:cNvPr>
          <p:cNvSpPr>
            <a:spLocks noGrp="1"/>
          </p:cNvSpPr>
          <p:nvPr>
            <p:ph type="title"/>
          </p:nvPr>
        </p:nvSpPr>
        <p:spPr/>
        <p:txBody>
          <a:bodyPr>
            <a:normAutofit fontScale="90000"/>
          </a:bodyPr>
          <a:lstStyle/>
          <a:p>
            <a:r>
              <a:rPr lang="de-DE"/>
              <a:t>Vorteile und Nachteile im Zuge einer Legalisierung </a:t>
            </a:r>
            <a:br>
              <a:rPr lang="de-DE"/>
            </a:br>
            <a:endParaRPr lang="de-DE"/>
          </a:p>
        </p:txBody>
      </p:sp>
      <p:pic>
        <p:nvPicPr>
          <p:cNvPr id="4" name="Inhaltsplatzhalter 3">
            <a:extLst>
              <a:ext uri="{FF2B5EF4-FFF2-40B4-BE49-F238E27FC236}">
                <a16:creationId xmlns:a16="http://schemas.microsoft.com/office/drawing/2014/main" id="{CD55B4D7-FF68-C807-71FE-237C6181790F}"/>
              </a:ext>
            </a:extLst>
          </p:cNvPr>
          <p:cNvPicPr>
            <a:picLocks noGrp="1" noChangeAspect="1"/>
          </p:cNvPicPr>
          <p:nvPr>
            <p:ph idx="1"/>
          </p:nvPr>
        </p:nvPicPr>
        <p:blipFill>
          <a:blip r:embed="rId2"/>
          <a:stretch>
            <a:fillRect/>
          </a:stretch>
        </p:blipFill>
        <p:spPr>
          <a:xfrm>
            <a:off x="1723136" y="2333625"/>
            <a:ext cx="8999357" cy="4371975"/>
          </a:xfrm>
          <a:prstGeom prst="rect">
            <a:avLst/>
          </a:prstGeom>
        </p:spPr>
      </p:pic>
    </p:spTree>
    <p:extLst>
      <p:ext uri="{BB962C8B-B14F-4D97-AF65-F5344CB8AC3E}">
        <p14:creationId xmlns:p14="http://schemas.microsoft.com/office/powerpoint/2010/main" val="3481068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F514E8-D42E-81B7-4D46-0C7D0080CE6A}"/>
              </a:ext>
            </a:extLst>
          </p:cNvPr>
          <p:cNvSpPr>
            <a:spLocks noGrp="1"/>
          </p:cNvSpPr>
          <p:nvPr>
            <p:ph type="title"/>
          </p:nvPr>
        </p:nvSpPr>
        <p:spPr/>
        <p:txBody>
          <a:bodyPr>
            <a:noAutofit/>
          </a:bodyPr>
          <a:lstStyle/>
          <a:p>
            <a:r>
              <a:rPr lang="de-DE" sz="1500" dirty="0"/>
              <a:t>Cannabis – aktueller Referentenentwurf des Gesetzes zum privaten und zum gemeinschaftlichen, nicht gewerblichen Eigenanbau von Cannabis zu nicht-medizinischen Zwecken – Inhalte </a:t>
            </a:r>
            <a:br>
              <a:rPr lang="de-DE" sz="1500" dirty="0"/>
            </a:br>
            <a:br>
              <a:rPr lang="de-DE" sz="1500" dirty="0"/>
            </a:br>
            <a:endParaRPr lang="de-DE" sz="1500" dirty="0"/>
          </a:p>
        </p:txBody>
      </p:sp>
      <p:sp>
        <p:nvSpPr>
          <p:cNvPr id="3" name="Inhaltsplatzhalter 2">
            <a:extLst>
              <a:ext uri="{FF2B5EF4-FFF2-40B4-BE49-F238E27FC236}">
                <a16:creationId xmlns:a16="http://schemas.microsoft.com/office/drawing/2014/main" id="{EF6D4EBA-1E7E-000E-BD00-038A6392C731}"/>
              </a:ext>
            </a:extLst>
          </p:cNvPr>
          <p:cNvSpPr>
            <a:spLocks noGrp="1"/>
          </p:cNvSpPr>
          <p:nvPr>
            <p:ph idx="1"/>
          </p:nvPr>
        </p:nvSpPr>
        <p:spPr/>
        <p:txBody>
          <a:bodyPr>
            <a:normAutofit fontScale="92500" lnSpcReduction="10000"/>
          </a:bodyPr>
          <a:lstStyle/>
          <a:p>
            <a:r>
              <a:rPr lang="de-DE" dirty="0"/>
              <a:t>Verbot des Besitzes aus §2 Cannabisanbaugesetz von mehr als 25 </a:t>
            </a:r>
            <a:r>
              <a:rPr lang="de-DE" dirty="0" err="1"/>
              <a:t>g</a:t>
            </a:r>
            <a:r>
              <a:rPr lang="de-DE" dirty="0"/>
              <a:t> „Marihuana“ ist entweder zu reduzieren oder §3 zu korrigieren „der Besitz von mehr als 25 </a:t>
            </a:r>
            <a:r>
              <a:rPr lang="de-DE" dirty="0" err="1"/>
              <a:t>g</a:t>
            </a:r>
            <a:r>
              <a:rPr lang="de-DE" dirty="0"/>
              <a:t> Cannabis ist nur erlaubt innerhalb des Besitztums einer Anbauvereinigung mit einer Erlaubnis oder innerhalb des Besitztums einer Person, die das 18. Lebensjahr vollendet hat </a:t>
            </a:r>
          </a:p>
          <a:p>
            <a:endParaRPr lang="de-DE" dirty="0"/>
          </a:p>
          <a:p>
            <a:r>
              <a:rPr lang="de-DE" dirty="0"/>
              <a:t>Aufbewahrung der Jahresernte von bis zu 3 weiblichen Cannabispflanzen am Wohnsitz oder gewöhnlichen Aufenthalt im Geltungsbereich dieses Gesetzes als zulässig auszugestalten -&gt; Inkonsistenzen in der Strafvorschrift § 36 </a:t>
            </a:r>
          </a:p>
          <a:p>
            <a:r>
              <a:rPr lang="de-DE" dirty="0"/>
              <a:t>Edibles bleiben nach wie vor nicht erlaubt; da diese ansonsten eine Legaldefinition erfahren hätten</a:t>
            </a:r>
          </a:p>
          <a:p>
            <a:endParaRPr lang="de-DE" dirty="0"/>
          </a:p>
        </p:txBody>
      </p:sp>
    </p:spTree>
    <p:extLst>
      <p:ext uri="{BB962C8B-B14F-4D97-AF65-F5344CB8AC3E}">
        <p14:creationId xmlns:p14="http://schemas.microsoft.com/office/powerpoint/2010/main" val="2356544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BDE2D-6FAC-BDDA-ACDD-E49BE92588D1}"/>
              </a:ext>
            </a:extLst>
          </p:cNvPr>
          <p:cNvSpPr>
            <a:spLocks noGrp="1"/>
          </p:cNvSpPr>
          <p:nvPr>
            <p:ph type="title"/>
          </p:nvPr>
        </p:nvSpPr>
        <p:spPr/>
        <p:txBody>
          <a:bodyPr>
            <a:noAutofit/>
          </a:bodyPr>
          <a:lstStyle/>
          <a:p>
            <a:r>
              <a:rPr lang="de-DE" sz="1500" dirty="0"/>
              <a:t>Cannabis – aktueller Referentenentwurf des Gesetzes zum privaten und zum gemeinschaftlichen, nicht gewerblichen Eigenanbau von Cannabis zu nicht-medizinischen Zwecken – Inhalte </a:t>
            </a:r>
            <a:br>
              <a:rPr lang="de-DE" sz="1500" dirty="0"/>
            </a:br>
            <a:br>
              <a:rPr lang="de-DE" sz="1500" dirty="0"/>
            </a:br>
            <a:endParaRPr lang="de-DE" sz="1500" dirty="0"/>
          </a:p>
        </p:txBody>
      </p:sp>
      <p:sp>
        <p:nvSpPr>
          <p:cNvPr id="3" name="Inhaltsplatzhalter 2">
            <a:extLst>
              <a:ext uri="{FF2B5EF4-FFF2-40B4-BE49-F238E27FC236}">
                <a16:creationId xmlns:a16="http://schemas.microsoft.com/office/drawing/2014/main" id="{C2453A8A-0F70-6645-F88D-4ECB7467E46E}"/>
              </a:ext>
            </a:extLst>
          </p:cNvPr>
          <p:cNvSpPr>
            <a:spLocks noGrp="1"/>
          </p:cNvSpPr>
          <p:nvPr>
            <p:ph idx="1"/>
          </p:nvPr>
        </p:nvSpPr>
        <p:spPr>
          <a:xfrm>
            <a:off x="2231136" y="2638044"/>
            <a:ext cx="7729728" cy="3724656"/>
          </a:xfrm>
        </p:spPr>
        <p:txBody>
          <a:bodyPr>
            <a:normAutofit fontScale="85000" lnSpcReduction="10000"/>
          </a:bodyPr>
          <a:lstStyle/>
          <a:p>
            <a:r>
              <a:rPr lang="de-DE" dirty="0"/>
              <a:t>Zentrale Thematik: Jugendprävention, Schutz der Jugend vor pflanzlichen Drogen </a:t>
            </a:r>
          </a:p>
          <a:p>
            <a:endParaRPr lang="de-DE" dirty="0"/>
          </a:p>
          <a:p>
            <a:r>
              <a:rPr lang="de-DE" dirty="0"/>
              <a:t>Konsumverbot; Personen die das 18. Lebensjahr nicht vollendet haben, ist der Konsum von Cannabis untersagt </a:t>
            </a:r>
          </a:p>
          <a:p>
            <a:endParaRPr lang="de-DE" dirty="0"/>
          </a:p>
          <a:p>
            <a:r>
              <a:rPr lang="de-DE" dirty="0"/>
              <a:t>Konsum in unmittelbarer Gegenwart von Personen, die das 18. Lebensjahr noch nicht vollendet haben, ist verboten; öffentliche Konsum ist verboten </a:t>
            </a:r>
          </a:p>
          <a:p>
            <a:endParaRPr lang="de-DE" dirty="0"/>
          </a:p>
          <a:p>
            <a:r>
              <a:rPr lang="de-DE" dirty="0"/>
              <a:t>Abstand bis zu 200 m zum Eingangsbereich von Schulen, Kinder- und Jugendeinrichtungen, Sportstätten, in Fußgängerzonen von 7-20 Uhr sowie innerhalb der Anbauvereinigung und in einem Abstand von 200 </a:t>
            </a:r>
          </a:p>
          <a:p>
            <a:r>
              <a:rPr lang="de-DE" dirty="0"/>
              <a:t>Anbieten von Frühinterventionsprogrammen oder vergleichbaren Maßnahmen; kein striktes Verbot; sondern über mögliche Risiken aufklären und damit einen weiteren Konsum verhindern </a:t>
            </a:r>
          </a:p>
        </p:txBody>
      </p:sp>
    </p:spTree>
    <p:extLst>
      <p:ext uri="{BB962C8B-B14F-4D97-AF65-F5344CB8AC3E}">
        <p14:creationId xmlns:p14="http://schemas.microsoft.com/office/powerpoint/2010/main" val="3532912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DA0459-3873-8AF8-CD3B-4831FEABC53E}"/>
              </a:ext>
            </a:extLst>
          </p:cNvPr>
          <p:cNvSpPr>
            <a:spLocks noGrp="1"/>
          </p:cNvSpPr>
          <p:nvPr>
            <p:ph type="title"/>
          </p:nvPr>
        </p:nvSpPr>
        <p:spPr/>
        <p:txBody>
          <a:bodyPr>
            <a:noAutofit/>
          </a:bodyPr>
          <a:lstStyle/>
          <a:p>
            <a:r>
              <a:rPr lang="de-DE" sz="1500" dirty="0"/>
              <a:t>Cannabis – aktueller Referentenentwurf des Gesetzes zum privaten und zum gemeinschaftlichen, nicht gewerblichen Eigenanbau von Cannabis zu nicht-medizinischen Zwecken – Inhalte </a:t>
            </a:r>
            <a:br>
              <a:rPr lang="de-DE" sz="1500" dirty="0"/>
            </a:br>
            <a:br>
              <a:rPr lang="de-DE" sz="1500" dirty="0"/>
            </a:br>
            <a:endParaRPr lang="de-DE" sz="1500" dirty="0"/>
          </a:p>
        </p:txBody>
      </p:sp>
      <p:sp>
        <p:nvSpPr>
          <p:cNvPr id="3" name="Inhaltsplatzhalter 2">
            <a:extLst>
              <a:ext uri="{FF2B5EF4-FFF2-40B4-BE49-F238E27FC236}">
                <a16:creationId xmlns:a16="http://schemas.microsoft.com/office/drawing/2014/main" id="{CB23A3C2-F89B-3BC0-6DAF-05A1266D4CBA}"/>
              </a:ext>
            </a:extLst>
          </p:cNvPr>
          <p:cNvSpPr>
            <a:spLocks noGrp="1"/>
          </p:cNvSpPr>
          <p:nvPr>
            <p:ph idx="1"/>
          </p:nvPr>
        </p:nvSpPr>
        <p:spPr/>
        <p:txBody>
          <a:bodyPr>
            <a:normAutofit fontScale="92500" lnSpcReduction="10000"/>
          </a:bodyPr>
          <a:lstStyle/>
          <a:p>
            <a:r>
              <a:rPr lang="de-DE" dirty="0"/>
              <a:t>Ein oberstes Ziel ist die Jugendprävention/ Jugendschutz</a:t>
            </a:r>
          </a:p>
          <a:p>
            <a:endParaRPr lang="de-DE" dirty="0"/>
          </a:p>
          <a:p>
            <a:r>
              <a:rPr lang="de-DE" dirty="0"/>
              <a:t>Suchtprävention §7 Referentenentwurf </a:t>
            </a:r>
          </a:p>
          <a:p>
            <a:endParaRPr lang="de-DE" dirty="0"/>
          </a:p>
          <a:p>
            <a:r>
              <a:rPr lang="de-DE" dirty="0"/>
              <a:t>Errichtung einer digitalen Plattform (Bundeszentrale für gesundheitliche Aufklärung) -&gt; Risiken, Nebenwirkungen und  Wirkung von Cannabis werden beschrieben</a:t>
            </a:r>
          </a:p>
          <a:p>
            <a:r>
              <a:rPr lang="de-DE" dirty="0"/>
              <a:t>Entwicklung von Präventionsmaßnahmen für Jugendliche</a:t>
            </a:r>
          </a:p>
          <a:p>
            <a:r>
              <a:rPr lang="de-DE" dirty="0"/>
              <a:t>Aufbau eines strukturierten, digitalen zielgruppenspezifischen Beratungsangebot für Konsumenten/innen </a:t>
            </a:r>
          </a:p>
          <a:p>
            <a:endParaRPr lang="de-DE" dirty="0"/>
          </a:p>
          <a:p>
            <a:endParaRPr lang="de-DE" dirty="0"/>
          </a:p>
        </p:txBody>
      </p:sp>
    </p:spTree>
    <p:extLst>
      <p:ext uri="{BB962C8B-B14F-4D97-AF65-F5344CB8AC3E}">
        <p14:creationId xmlns:p14="http://schemas.microsoft.com/office/powerpoint/2010/main" val="164341713"/>
      </p:ext>
    </p:extLst>
  </p:cSld>
  <p:clrMapOvr>
    <a:masterClrMapping/>
  </p:clrMapOvr>
</p:sld>
</file>

<file path=ppt/theme/theme1.xml><?xml version="1.0" encoding="utf-8"?>
<a:theme xmlns:a="http://schemas.openxmlformats.org/drawingml/2006/main" name="Paket">
  <a:themeElements>
    <a:clrScheme name="Paket">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ke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ket">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{7AC6F2B6-6430-AB44-B20D-C589AD74A7D5}tf10001120</Template>
  <TotalTime>0</TotalTime>
  <Words>3967</Words>
  <Application>Microsoft Office PowerPoint</Application>
  <PresentationFormat>Breitbild</PresentationFormat>
  <Paragraphs>279</Paragraphs>
  <Slides>64</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64</vt:i4>
      </vt:variant>
    </vt:vector>
  </HeadingPairs>
  <TitlesOfParts>
    <vt:vector size="70" baseType="lpstr">
      <vt:lpstr>Arial</vt:lpstr>
      <vt:lpstr>Gill Sans MT</vt:lpstr>
      <vt:lpstr>Helvetica</vt:lpstr>
      <vt:lpstr>PT Serif</vt:lpstr>
      <vt:lpstr>Titillium</vt:lpstr>
      <vt:lpstr>Paket</vt:lpstr>
      <vt:lpstr>Cannabis Recreational vs. Medical – Unterschiede im Zuge einer Legalisierung </vt:lpstr>
      <vt:lpstr>Transparenzerklärung</vt:lpstr>
      <vt:lpstr>Agenda</vt:lpstr>
      <vt:lpstr>  Cannabis – aktueller Referentenentwurf des Gesetzes zum privaten und zum gemeinschaftlichen, nicht gewerblichen Eigenanbau von Cannabis zu nicht-medizinischen Zwecken – Inhalte   </vt:lpstr>
      <vt:lpstr>Cannabis – aktueller Referentenentwurf des Gesetzes zum privaten und zum gemeinschaftlichen, nicht gewerblichen Eigenanbau von Cannabis zu nicht-medizinischen Zwecken – Inhalte   </vt:lpstr>
      <vt:lpstr>Cannabis – aktueller Referentenentwurf des Gesetzes zum privaten und zum gemeinschaftlichen, nicht gewerblichen Eigenanbau von Cannabis zu nicht-medizinischen Zwecken – Inhalte   </vt:lpstr>
      <vt:lpstr>Cannabis – aktueller Referentenentwurf des Gesetzes zum privaten und zum gemeinschaftlichen, nicht gewerblichen Eigenanbau von Cannabis zu nicht-medizinischen Zwecken – Inhalte   </vt:lpstr>
      <vt:lpstr>Cannabis – aktueller Referentenentwurf des Gesetzes zum privaten und zum gemeinschaftlichen, nicht gewerblichen Eigenanbau von Cannabis zu nicht-medizinischen Zwecken – Inhalte   </vt:lpstr>
      <vt:lpstr>Cannabis – aktueller Referentenentwurf des Gesetzes zum privaten und zum gemeinschaftlichen, nicht gewerblichen Eigenanbau von Cannabis zu nicht-medizinischen Zwecken – Inhalte   </vt:lpstr>
      <vt:lpstr>Cannabis – aktueller Referentenentwurf des Gesetzes zum privaten und zum gemeinschaftlichen, nicht gewerblichen Eigenanbau von Cannabis zu nicht-medizinischen Zwecken – Inhalte   </vt:lpstr>
      <vt:lpstr>Cannabis – aktueller Referentenentwurf des Gesetzes zum privaten und zum gemeinschaftlichen, nicht gewerblichen Eigenanbau von Cannabis zu nicht-medizinischen Zwecken – Inhalte   </vt:lpstr>
      <vt:lpstr>Cannabis – aktueller Referentenentwurf des Gesetzes zum privaten und zum gemeinschaftlichen, nicht gewerblichen Eigenanbau von Cannabis zu nicht-medizinischen Zwecken – Inhalte   </vt:lpstr>
      <vt:lpstr>Cannabis – aktueller Referentenentwurf des Gesetzes zum privaten und zum gemeinschaftlichen, nicht gewerblichen Eigenanbau von Cannabis zu nicht-medizinischen Zwecken – Inhalte   </vt:lpstr>
      <vt:lpstr>   Cannabis – aktueller Referentenentwurf des Gesetzes zum privaten und zum gemeinschaftlichen, nicht gewerblichen Eigenanbau von Cannabis zu nicht-medizinischen Zwecken – Inhalte   </vt:lpstr>
      <vt:lpstr>   Cannabis – aktueller Referentenentwurf des Gesetzes zum privaten und zum gemeinschaftlichen, nicht gewerblichen Eigenanbau von Cannabis zu nicht-medizinischen Zwecken – Inhalte   </vt:lpstr>
      <vt:lpstr>Cannabis – aktueller Referentenentwurf des Gesetzes zum privaten und zum gemeinschaftlichen, nicht gewerblichen Eigenanbau von Cannabis zu nicht-medizinischen Zwecken – Inhalte   </vt:lpstr>
      <vt:lpstr>Cannabis – aktueller Referentenentwurf des Gesetzes zum privaten und zum gemeinschaftlichen, nicht gewerblichen Eigenanbau von Cannabis zu nicht-medizinischen Zwecken – Inhalte   </vt:lpstr>
      <vt:lpstr>Cannabis – aktueller Referentenentwurf des Gesetzes zum privaten und zum gemeinschaftlichen, nicht gewerblichen Eigenanbau von Cannabis zu nicht-medizinischen Zwecken – Inhalte   </vt:lpstr>
      <vt:lpstr>Cannabis – aktueller Referentenentwurf des Gesetzes zum privaten und zum gemeinschaftlichen, nicht gewerblichen Eigenanbau von Cannabis zu nicht-medizinischen Zwecken – Inhalte   </vt:lpstr>
      <vt:lpstr>Cannabis – aktueller Referentenentwurf des Gesetzes zum privaten und zum gemeinschaftlichen, nicht gewerblichen Eigenanbau von Cannabis zu nicht-medizinischen Zwecken – Inhalte   </vt:lpstr>
      <vt:lpstr>Cannabis – aktueller Referentenentwurf des Gesetzes zum privaten und zum gemeinschaftlichen, nicht gewerblichen Eigenanbau von Cannabis zu nicht-medizinischen Zwecken – Inhalte   </vt:lpstr>
      <vt:lpstr>     Einordnung Recreational Cannabis in Europa und der Welt ? Auswirkungen einer Legalisierung auf den deutschen Markt    </vt:lpstr>
      <vt:lpstr>     Einordnung Recreational Cannabis in Europa und der Welt ? Auswirkungen einer Legalisierung auf den deutschen Markt    </vt:lpstr>
      <vt:lpstr>Einordnung Recreational Cannabis in Europa und der Welt ? Auswirkungen einer Legalisierung auf den deutschen Markt   </vt:lpstr>
      <vt:lpstr>Einordnung Recreational Cannabis in Europa und der Welt ? Auswirkungen einer Legalisierung auf den deutschen Markt    </vt:lpstr>
      <vt:lpstr>Einordnung Recreational Cannabis in Europa und der Welt ? Auswirkungen einer Legalisierung auf den deutschen Markt    </vt:lpstr>
      <vt:lpstr>     Einordnung Recreational Cannabis in Europa und der Welt ? Auswirkungen einer Legalisierung auf den deutschen Markt    </vt:lpstr>
      <vt:lpstr>    Einordnung Recreational Cannabis in Europa und der Welt ? Auswirkungen einer Legalisierung auf den deutschen Markt    </vt:lpstr>
      <vt:lpstr>     Einordnung Recreational Cannabis in Europa und der Welt ? Auswirkungen einer Legalisierung auf den deutschen Markt    </vt:lpstr>
      <vt:lpstr>Einordnung Recreational Cannabis in Europa und der Welt ? Auswirkungen einer Legalisierung auf den deutschen Markt  </vt:lpstr>
      <vt:lpstr>Einordnung Recreational Cannabis in Europa und der Welt ? Auswirkungen einer Legalisierung auf den deutschen Markt</vt:lpstr>
      <vt:lpstr>Einordnung Recreational Cannabis in Europa und der Welt ? Auswirkungen einer Legalisierung auf den deutschen Markt</vt:lpstr>
      <vt:lpstr>Einordnung Recreational Cannabis in Europa und der Welt ? Auswirkungen einer Legalisierung auf den deutschen Markt</vt:lpstr>
      <vt:lpstr>Einordnung Recreational Cannabis in Europa und der Welt ? Auswirkungen einer Legalisierung auf den deutschen Markt</vt:lpstr>
      <vt:lpstr>Einordnung Recreational Cannabis in Europa und der Welt ? Auswirkungen einer Legalisierung auf den deutschen Markt</vt:lpstr>
      <vt:lpstr>Einordnung Recreational Cannabis in Europa und der Welt ? Auswirkungen einer Legalisierung auf den deutschen Markt</vt:lpstr>
      <vt:lpstr>Einordnung Recreational Cannabis in Europa und der Welt ? Auswirkungen einer Legalisierung auf den deutschen Markt</vt:lpstr>
      <vt:lpstr>Einordnung Recreational Cannabis in Europa und der Welt ? Auswirkungen einer Legalisierung auf den deutschen Markt    </vt:lpstr>
      <vt:lpstr>     Einordnung Recreational Cannabis in Europa und der Welt ? Auswirkungen einer Legalisierung auf den deutschen Markt    </vt:lpstr>
      <vt:lpstr>   Einordnung Recreational Cannabis in Europa und der Welt ? Auswirkungen einer Legalisierung auf den deutschen Markt   </vt:lpstr>
      <vt:lpstr>     Einordnung Recreational Cannabis in Europa und der Welt ? Auswirkungen einer Legalisierung auf den deutschen Markt    </vt:lpstr>
      <vt:lpstr>     Einordnung Recreational Cannabis in Europa und der Welt ? Auswirkungen einer Legalisierung auf den deutschen Markt    </vt:lpstr>
      <vt:lpstr>     Einordnung Recreational Cannabis in Europa und der Welt ? Auswirkungen einer Legalisierung auf den deutschen Markt    </vt:lpstr>
      <vt:lpstr>Unterschiede Medical Cannabis; Recreational Cannabis </vt:lpstr>
      <vt:lpstr>Unterschiede Medical Cannabis; Recreational Cannabis </vt:lpstr>
      <vt:lpstr>Unterschiede Medical Cannabis; Recreational Cannabis </vt:lpstr>
      <vt:lpstr>Unterschiede Medical Cannabis; Recreational Cannabis </vt:lpstr>
      <vt:lpstr>Unterschiede Medical Cannabis; Recreational Cannabis </vt:lpstr>
      <vt:lpstr>Unterschiede Medical Cannabis; Recreational Cannabis </vt:lpstr>
      <vt:lpstr>Unterschiede Medical Cannabis; Recreational Cannabis </vt:lpstr>
      <vt:lpstr>Unterschiede Medical Cannabis; Recreational Cannabis </vt:lpstr>
      <vt:lpstr>Mögliche Neuerungen für den medizinischen Cannabisbereich im Falle einer Legalisierung </vt:lpstr>
      <vt:lpstr> Mögliche Neuerungen für den medizinischen Cannabisbereich im Falle einer Legalisierung </vt:lpstr>
      <vt:lpstr>Mögliche Neuerungen für den medizinischen Cannabisbereich im Falle einer Legalisierung </vt:lpstr>
      <vt:lpstr>Mögliche Neuerungen für den medizinischen Cannabisbereich im Falle einer Legalisierung</vt:lpstr>
      <vt:lpstr>Mögliche Neuerungen für den medizinischen Cannabisbereich im Falle einer Legalisierung </vt:lpstr>
      <vt:lpstr> Mögliche Neuerungen für den medizinischen Cannabisbereich im Falle einer Legalisierung </vt:lpstr>
      <vt:lpstr> Mögliche Neuerungen für den medizinischen Cannabisbereich im Falle einer Legalisierung </vt:lpstr>
      <vt:lpstr> Mögliche Neuerungen für den medizinischen Cannabisbereich im Falle einer Legalisierung </vt:lpstr>
      <vt:lpstr> Mögliche Neuerungen für den medizinischen Cannabisbereich im Falle einer Legalisierung </vt:lpstr>
      <vt:lpstr>Vorteile und Nachteile im Zuge einer Legalisierung  </vt:lpstr>
      <vt:lpstr>Vorteile und Nachteile im Zuge einer Legalisierung  </vt:lpstr>
      <vt:lpstr>Vorteile und Nachteile im Zuge einer Legalisierung  </vt:lpstr>
      <vt:lpstr>Vorteile und Nachteile im Zuge einer Legalisierung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Cannabis Recreational vs. Medical – Unterschiede im Zuge einer Legalisierung</dc:title>
  <dc:creator>Microsoft Office User</dc:creator>
  <cp:lastModifiedBy>Krone, Sven</cp:lastModifiedBy>
  <cp:revision>11</cp:revision>
  <dcterms:created xsi:type="dcterms:W3CDTF">2023-07-16T11:45:05Z</dcterms:created>
  <dcterms:modified xsi:type="dcterms:W3CDTF">2023-07-20T06:26:43Z</dcterms:modified>
</cp:coreProperties>
</file>